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43" r:id="rId2"/>
    <p:sldId id="261" r:id="rId3"/>
    <p:sldId id="277" r:id="rId4"/>
    <p:sldId id="278" r:id="rId5"/>
    <p:sldId id="304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266" r:id="rId14"/>
    <p:sldId id="357" r:id="rId15"/>
    <p:sldId id="358" r:id="rId16"/>
    <p:sldId id="359" r:id="rId17"/>
    <p:sldId id="360" r:id="rId18"/>
    <p:sldId id="351" r:id="rId19"/>
    <p:sldId id="355" r:id="rId20"/>
    <p:sldId id="352" r:id="rId21"/>
    <p:sldId id="353" r:id="rId22"/>
    <p:sldId id="356" r:id="rId23"/>
    <p:sldId id="354" r:id="rId24"/>
    <p:sldId id="361" r:id="rId25"/>
    <p:sldId id="363" r:id="rId26"/>
    <p:sldId id="334" r:id="rId27"/>
    <p:sldId id="327" r:id="rId28"/>
    <p:sldId id="412" r:id="rId29"/>
    <p:sldId id="416" r:id="rId30"/>
    <p:sldId id="364" r:id="rId31"/>
    <p:sldId id="365" r:id="rId32"/>
    <p:sldId id="366" r:id="rId33"/>
    <p:sldId id="367" r:id="rId34"/>
    <p:sldId id="368" r:id="rId35"/>
    <p:sldId id="362" r:id="rId36"/>
    <p:sldId id="306" r:id="rId37"/>
    <p:sldId id="335" r:id="rId38"/>
    <p:sldId id="319" r:id="rId39"/>
    <p:sldId id="326" r:id="rId40"/>
    <p:sldId id="336" r:id="rId41"/>
    <p:sldId id="377" r:id="rId42"/>
    <p:sldId id="378" r:id="rId43"/>
    <p:sldId id="337" r:id="rId44"/>
    <p:sldId id="321" r:id="rId45"/>
    <p:sldId id="338" r:id="rId46"/>
    <p:sldId id="339" r:id="rId47"/>
    <p:sldId id="322" r:id="rId48"/>
    <p:sldId id="323" r:id="rId49"/>
    <p:sldId id="328" r:id="rId50"/>
    <p:sldId id="413" r:id="rId51"/>
    <p:sldId id="417" r:id="rId52"/>
    <p:sldId id="415" r:id="rId53"/>
    <p:sldId id="392" r:id="rId54"/>
    <p:sldId id="386" r:id="rId55"/>
    <p:sldId id="387" r:id="rId56"/>
    <p:sldId id="389" r:id="rId57"/>
    <p:sldId id="390" r:id="rId58"/>
    <p:sldId id="391" r:id="rId59"/>
    <p:sldId id="393" r:id="rId60"/>
    <p:sldId id="369" r:id="rId61"/>
    <p:sldId id="380" r:id="rId62"/>
    <p:sldId id="375" r:id="rId63"/>
    <p:sldId id="394" r:id="rId64"/>
    <p:sldId id="395" r:id="rId65"/>
    <p:sldId id="370" r:id="rId66"/>
    <p:sldId id="414" r:id="rId67"/>
    <p:sldId id="418" r:id="rId68"/>
    <p:sldId id="419" r:id="rId69"/>
    <p:sldId id="373" r:id="rId70"/>
    <p:sldId id="312" r:id="rId71"/>
    <p:sldId id="396" r:id="rId72"/>
    <p:sldId id="397" r:id="rId73"/>
    <p:sldId id="398" r:id="rId74"/>
    <p:sldId id="371" r:id="rId75"/>
    <p:sldId id="399" r:id="rId76"/>
    <p:sldId id="400" r:id="rId77"/>
    <p:sldId id="376" r:id="rId78"/>
    <p:sldId id="401" r:id="rId79"/>
    <p:sldId id="402" r:id="rId80"/>
    <p:sldId id="372" r:id="rId81"/>
    <p:sldId id="403" r:id="rId82"/>
    <p:sldId id="381" r:id="rId83"/>
    <p:sldId id="382" r:id="rId84"/>
    <p:sldId id="404" r:id="rId85"/>
    <p:sldId id="405" r:id="rId86"/>
    <p:sldId id="383" r:id="rId87"/>
    <p:sldId id="406" r:id="rId88"/>
    <p:sldId id="384" r:id="rId89"/>
    <p:sldId id="385" r:id="rId90"/>
    <p:sldId id="407" r:id="rId91"/>
    <p:sldId id="408" r:id="rId92"/>
    <p:sldId id="409" r:id="rId93"/>
    <p:sldId id="410" r:id="rId94"/>
    <p:sldId id="411" r:id="rId95"/>
    <p:sldId id="276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3300"/>
    <a:srgbClr val="996633"/>
    <a:srgbClr val="990033"/>
    <a:srgbClr val="FF9900"/>
    <a:srgbClr val="FF6600"/>
    <a:srgbClr val="FF0000"/>
    <a:srgbClr val="800000"/>
    <a:srgbClr val="9900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6374" autoAdjust="0"/>
  </p:normalViewPr>
  <p:slideViewPr>
    <p:cSldViewPr>
      <p:cViewPr>
        <p:scale>
          <a:sx n="80" d="100"/>
          <a:sy n="80" d="100"/>
        </p:scale>
        <p:origin x="3294" y="7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3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6AEA6-FFE9-46B6-B297-6F0028D6909F}" type="datetimeFigureOut">
              <a:rPr lang="en-US" smtClean="0"/>
              <a:pPr/>
              <a:t>1/10/2022</a:t>
            </a:fld>
            <a:endParaRPr lang="af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f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5A5CD-B160-4EB6-955B-DB1120A37B3D}" type="slidenum">
              <a:rPr lang="af-ZA" smtClean="0"/>
              <a:pPr/>
              <a:t>‹#›</a:t>
            </a:fld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57245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31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CE33-7152-4F9D-82F2-9E729F25B6A7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5BEC-E814-43C8-A247-E4FD238AF516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8EC6-CA2E-4B34-A80E-97F0F83E5E31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4663-5266-45CB-B858-C767A36F5386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F7A3-3779-40F4-8FFB-1D6AF722D448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123-9FBE-47B7-9C25-F434EA5DD30D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31EBE-163C-4884-88C3-2906BDFCFECC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9641-B85C-4039-BF42-FFB0A3A2B132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8E72-661F-439D-962A-845E494E0E83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73E9-CC96-4B9A-8B51-530F83A57802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A680-6AD4-4FA5-B588-38AD0438A0EC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8B46E-2FA8-4301-8655-4F3EADA7013F}" type="datetime1">
              <a:rPr lang="en-US" smtClean="0"/>
              <a:pPr/>
              <a:t>1/10/2022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odhia Antariksa\Documents\Project ONLINE\Blog Strategi\z - IMAGE\z lar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66623" cy="61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Power of Habit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7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4565C-8215-4565-A5A3-3F83046F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" y="1701592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Useless Contents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Scrolling  Habit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8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Yodhia Antariksa\Documents\Project ONLINE\Web Edubisnis\Edubisnis\IMAGE\Image Lagi\multitasking-at-office.jpg">
            <a:extLst>
              <a:ext uri="{FF2B5EF4-FFF2-40B4-BE49-F238E27FC236}">
                <a16:creationId xmlns:a16="http://schemas.microsoft.com/office/drawing/2014/main" id="{298EDBAD-9301-412E-8F6A-18B76E5F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4" y="804842"/>
            <a:ext cx="9144000" cy="608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Multitasking Habit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1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Junk Food Habits</a:t>
            </a:r>
            <a:endParaRPr lang="id-ID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B4976-A25B-4ABE-A2D9-5BC372024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" y="1389984"/>
            <a:ext cx="9144000" cy="547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0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94248-C8D0-43CF-AF08-9B9C466F27EA}"/>
              </a:ext>
            </a:extLst>
          </p:cNvPr>
          <p:cNvSpPr/>
          <p:nvPr/>
        </p:nvSpPr>
        <p:spPr>
          <a:xfrm>
            <a:off x="0" y="0"/>
            <a:ext cx="9144000" cy="11331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1506" name="AutoShape 54"/>
          <p:cNvSpPr>
            <a:spLocks noChangeAspect="1" noChangeArrowheads="1" noTextEdit="1"/>
          </p:cNvSpPr>
          <p:nvPr/>
        </p:nvSpPr>
        <p:spPr bwMode="auto">
          <a:xfrm>
            <a:off x="2095500" y="9525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507" name="Freeform 64"/>
          <p:cNvSpPr>
            <a:spLocks noEditPoints="1"/>
          </p:cNvSpPr>
          <p:nvPr/>
        </p:nvSpPr>
        <p:spPr bwMode="auto">
          <a:xfrm>
            <a:off x="2095500" y="9525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80161"/>
            <a:ext cx="6575822" cy="512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Rectangle 12"/>
          <p:cNvSpPr>
            <a:spLocks noChangeArrowheads="1"/>
          </p:cNvSpPr>
          <p:nvPr/>
        </p:nvSpPr>
        <p:spPr bwMode="auto">
          <a:xfrm>
            <a:off x="5633567" y="5816779"/>
            <a:ext cx="689372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01</a:t>
            </a:r>
            <a:endParaRPr lang="en-US" altLang="en-US" sz="1350" dirty="0"/>
          </a:p>
        </p:txBody>
      </p:sp>
      <p:sp>
        <p:nvSpPr>
          <p:cNvPr id="21515" name="Rectangle 13"/>
          <p:cNvSpPr>
            <a:spLocks noChangeArrowheads="1"/>
          </p:cNvSpPr>
          <p:nvPr/>
        </p:nvSpPr>
        <p:spPr bwMode="auto">
          <a:xfrm>
            <a:off x="5658571" y="5627470"/>
            <a:ext cx="753411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50" b="1" dirty="0">
                <a:solidFill>
                  <a:srgbClr val="FFFFFF"/>
                </a:solidFill>
                <a:latin typeface="PT Sans" panose="020B0503020203020204" pitchFamily="34" charset="-52"/>
              </a:rPr>
              <a:t>STEP</a:t>
            </a:r>
            <a:endParaRPr lang="en-US" altLang="en-US" sz="1350" dirty="0"/>
          </a:p>
        </p:txBody>
      </p:sp>
      <p:sp>
        <p:nvSpPr>
          <p:cNvPr id="21516" name="Rectangle 14"/>
          <p:cNvSpPr>
            <a:spLocks noChangeArrowheads="1"/>
          </p:cNvSpPr>
          <p:nvPr/>
        </p:nvSpPr>
        <p:spPr bwMode="auto">
          <a:xfrm>
            <a:off x="3024089" y="4338864"/>
            <a:ext cx="795338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02</a:t>
            </a:r>
            <a:endParaRPr lang="en-US" altLang="en-US" sz="1350" dirty="0"/>
          </a:p>
        </p:txBody>
      </p:sp>
      <p:sp>
        <p:nvSpPr>
          <p:cNvPr id="21517" name="Rectangle 15"/>
          <p:cNvSpPr>
            <a:spLocks noChangeArrowheads="1"/>
          </p:cNvSpPr>
          <p:nvPr/>
        </p:nvSpPr>
        <p:spPr bwMode="auto">
          <a:xfrm>
            <a:off x="3047902" y="4131695"/>
            <a:ext cx="753411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50" b="1">
                <a:solidFill>
                  <a:srgbClr val="FFFFFF"/>
                </a:solidFill>
                <a:latin typeface="PT Sans" panose="020B0503020203020204" pitchFamily="34" charset="-52"/>
              </a:rPr>
              <a:t>STEP</a:t>
            </a:r>
            <a:endParaRPr lang="en-US" altLang="en-US" sz="1350"/>
          </a:p>
        </p:txBody>
      </p:sp>
      <p:sp>
        <p:nvSpPr>
          <p:cNvPr id="21520" name="Rectangle 18"/>
          <p:cNvSpPr>
            <a:spLocks noChangeArrowheads="1"/>
          </p:cNvSpPr>
          <p:nvPr/>
        </p:nvSpPr>
        <p:spPr bwMode="auto">
          <a:xfrm>
            <a:off x="5490595" y="3066897"/>
            <a:ext cx="689372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>
                <a:solidFill>
                  <a:srgbClr val="FFFFFF"/>
                </a:solidFill>
                <a:latin typeface="PT Sans" panose="020B0503020203020204" pitchFamily="34" charset="-52"/>
              </a:rPr>
              <a:t>03</a:t>
            </a:r>
            <a:endParaRPr lang="en-US" altLang="en-US" sz="1350"/>
          </a:p>
        </p:txBody>
      </p:sp>
      <p:sp>
        <p:nvSpPr>
          <p:cNvPr id="21521" name="Rectangle 19"/>
          <p:cNvSpPr>
            <a:spLocks noChangeArrowheads="1"/>
          </p:cNvSpPr>
          <p:nvPr/>
        </p:nvSpPr>
        <p:spPr bwMode="auto">
          <a:xfrm>
            <a:off x="5510836" y="2874016"/>
            <a:ext cx="753411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50" b="1" dirty="0">
                <a:solidFill>
                  <a:srgbClr val="FFFFFF"/>
                </a:solidFill>
                <a:latin typeface="PT Sans" panose="020B0503020203020204" pitchFamily="34" charset="-52"/>
              </a:rPr>
              <a:t>STEP</a:t>
            </a:r>
            <a:endParaRPr lang="en-US" altLang="en-US" sz="1350" dirty="0"/>
          </a:p>
        </p:txBody>
      </p:sp>
      <p:sp>
        <p:nvSpPr>
          <p:cNvPr id="21522" name="Rectangle 20"/>
          <p:cNvSpPr>
            <a:spLocks noChangeArrowheads="1"/>
          </p:cNvSpPr>
          <p:nvPr/>
        </p:nvSpPr>
        <p:spPr bwMode="auto">
          <a:xfrm>
            <a:off x="2023126" y="5426089"/>
            <a:ext cx="350365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+mn-lt"/>
              </a:rPr>
              <a:t>Cue – Trigger - Reminder</a:t>
            </a:r>
            <a:endParaRPr lang="en-US" altLang="en-US" sz="3200" dirty="0"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39294-3310-44F3-BC7E-213E95E5390B}"/>
              </a:ext>
            </a:extLst>
          </p:cNvPr>
          <p:cNvSpPr txBox="1"/>
          <p:nvPr/>
        </p:nvSpPr>
        <p:spPr>
          <a:xfrm>
            <a:off x="1432962" y="246993"/>
            <a:ext cx="6326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4000" b="1" noProof="1">
                <a:solidFill>
                  <a:schemeClr val="bg1"/>
                </a:solidFill>
              </a:rPr>
              <a:t>Proses Pembentukan HABITS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11F5169A-2119-4415-8F3E-D8E30B2E5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872" y="4380790"/>
            <a:ext cx="3503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+mn-lt"/>
              </a:rPr>
              <a:t>Routine</a:t>
            </a:r>
            <a:endParaRPr lang="en-US" altLang="en-US" sz="3200" dirty="0">
              <a:latin typeface="+mn-lt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8303928-111A-4EBE-B9A2-71B0C720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752" y="3040624"/>
            <a:ext cx="3503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+mn-lt"/>
              </a:rPr>
              <a:t>Reward</a:t>
            </a:r>
            <a:endParaRPr lang="en-US" altLang="en-US" sz="3200" dirty="0">
              <a:latin typeface="+mn-lt"/>
            </a:endParaRP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FD5697B-093C-47FE-9481-229C95B8F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427" y="1704813"/>
            <a:ext cx="35036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solidFill>
                  <a:srgbClr val="FFFFFF"/>
                </a:solidFill>
                <a:latin typeface="+mn-lt"/>
              </a:rPr>
              <a:t>HABITS Terbentuk</a:t>
            </a:r>
            <a:endParaRPr lang="af-ZA" altLang="en-US" sz="3200" noProof="1"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94248-C8D0-43CF-AF08-9B9C466F27EA}"/>
              </a:ext>
            </a:extLst>
          </p:cNvPr>
          <p:cNvSpPr/>
          <p:nvPr/>
        </p:nvSpPr>
        <p:spPr>
          <a:xfrm>
            <a:off x="0" y="0"/>
            <a:ext cx="9144000" cy="11331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1506" name="AutoShape 54"/>
          <p:cNvSpPr>
            <a:spLocks noChangeAspect="1" noChangeArrowheads="1" noTextEdit="1"/>
          </p:cNvSpPr>
          <p:nvPr/>
        </p:nvSpPr>
        <p:spPr bwMode="auto">
          <a:xfrm>
            <a:off x="2095500" y="9525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507" name="Freeform 64"/>
          <p:cNvSpPr>
            <a:spLocks noEditPoints="1"/>
          </p:cNvSpPr>
          <p:nvPr/>
        </p:nvSpPr>
        <p:spPr bwMode="auto">
          <a:xfrm>
            <a:off x="2095500" y="9525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39294-3310-44F3-BC7E-213E95E5390B}"/>
              </a:ext>
            </a:extLst>
          </p:cNvPr>
          <p:cNvSpPr txBox="1"/>
          <p:nvPr/>
        </p:nvSpPr>
        <p:spPr>
          <a:xfrm>
            <a:off x="1432962" y="246993"/>
            <a:ext cx="6326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4000" b="1" noProof="1">
                <a:solidFill>
                  <a:schemeClr val="bg1"/>
                </a:solidFill>
              </a:rPr>
              <a:t>Proses Pembentukan HABITS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9B4CC8-B4C0-4B46-893F-D4F43C9B85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79588"/>
            <a:ext cx="7416824" cy="3496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71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94248-C8D0-43CF-AF08-9B9C466F27EA}"/>
              </a:ext>
            </a:extLst>
          </p:cNvPr>
          <p:cNvSpPr/>
          <p:nvPr/>
        </p:nvSpPr>
        <p:spPr>
          <a:xfrm>
            <a:off x="0" y="0"/>
            <a:ext cx="9144000" cy="11331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1506" name="AutoShape 54"/>
          <p:cNvSpPr>
            <a:spLocks noChangeAspect="1" noChangeArrowheads="1" noTextEdit="1"/>
          </p:cNvSpPr>
          <p:nvPr/>
        </p:nvSpPr>
        <p:spPr bwMode="auto">
          <a:xfrm>
            <a:off x="2095500" y="9525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507" name="Freeform 64"/>
          <p:cNvSpPr>
            <a:spLocks noEditPoints="1"/>
          </p:cNvSpPr>
          <p:nvPr/>
        </p:nvSpPr>
        <p:spPr bwMode="auto">
          <a:xfrm>
            <a:off x="2095500" y="9525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39294-3310-44F3-BC7E-213E95E5390B}"/>
              </a:ext>
            </a:extLst>
          </p:cNvPr>
          <p:cNvSpPr txBox="1"/>
          <p:nvPr/>
        </p:nvSpPr>
        <p:spPr>
          <a:xfrm>
            <a:off x="1432962" y="246993"/>
            <a:ext cx="6326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4000" b="1" noProof="1">
                <a:solidFill>
                  <a:schemeClr val="bg1"/>
                </a:solidFill>
              </a:rPr>
              <a:t>Proses Pembentukan HABITS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45912-2741-4D4B-82B8-7245528B12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22" y="1403034"/>
            <a:ext cx="6411099" cy="49613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005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94248-C8D0-43CF-AF08-9B9C466F27EA}"/>
              </a:ext>
            </a:extLst>
          </p:cNvPr>
          <p:cNvSpPr/>
          <p:nvPr/>
        </p:nvSpPr>
        <p:spPr>
          <a:xfrm>
            <a:off x="0" y="0"/>
            <a:ext cx="9144000" cy="11331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1506" name="AutoShape 54"/>
          <p:cNvSpPr>
            <a:spLocks noChangeAspect="1" noChangeArrowheads="1" noTextEdit="1"/>
          </p:cNvSpPr>
          <p:nvPr/>
        </p:nvSpPr>
        <p:spPr bwMode="auto">
          <a:xfrm>
            <a:off x="2095500" y="9525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507" name="Freeform 64"/>
          <p:cNvSpPr>
            <a:spLocks noEditPoints="1"/>
          </p:cNvSpPr>
          <p:nvPr/>
        </p:nvSpPr>
        <p:spPr bwMode="auto">
          <a:xfrm>
            <a:off x="2095500" y="9525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39294-3310-44F3-BC7E-213E95E5390B}"/>
              </a:ext>
            </a:extLst>
          </p:cNvPr>
          <p:cNvSpPr txBox="1"/>
          <p:nvPr/>
        </p:nvSpPr>
        <p:spPr>
          <a:xfrm>
            <a:off x="1432962" y="246993"/>
            <a:ext cx="6326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4000" b="1" noProof="1">
                <a:solidFill>
                  <a:schemeClr val="bg1"/>
                </a:solidFill>
              </a:rPr>
              <a:t>Proses Pembentukan HABITS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503A5-3BD5-4AD5-B4AF-B0C62839C6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46" y="1650879"/>
            <a:ext cx="6148908" cy="42546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7620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78060"/>
            <a:ext cx="9144000" cy="188518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17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692" y="2844799"/>
            <a:ext cx="7536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</a:rPr>
              <a:t>5 Jenis Reminder Habit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0" y="0"/>
            <a:ext cx="9144000" cy="23488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421422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43EBA-16D9-43AB-B6C0-103A2A2E9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8" y="764704"/>
            <a:ext cx="9144000" cy="6217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Trigger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01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0156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Kejadian Sebelumnya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680A0-51A1-48A6-B76C-FB69D395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09" y="725545"/>
            <a:ext cx="6623661" cy="611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AutoShape 54"/>
          <p:cNvSpPr>
            <a:spLocks noChangeAspect="1" noChangeArrowheads="1" noTextEdit="1"/>
          </p:cNvSpPr>
          <p:nvPr/>
        </p:nvSpPr>
        <p:spPr bwMode="auto">
          <a:xfrm>
            <a:off x="2095500" y="9525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68" name="Freeform 64"/>
          <p:cNvSpPr>
            <a:spLocks noEditPoints="1"/>
          </p:cNvSpPr>
          <p:nvPr/>
        </p:nvSpPr>
        <p:spPr bwMode="auto">
          <a:xfrm>
            <a:off x="2095500" y="9525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69" name="TextBox 93"/>
          <p:cNvSpPr txBox="1">
            <a:spLocks noChangeArrowheads="1"/>
          </p:cNvSpPr>
          <p:nvPr/>
        </p:nvSpPr>
        <p:spPr bwMode="auto">
          <a:xfrm>
            <a:off x="3854197" y="1287557"/>
            <a:ext cx="26086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000" b="1" noProof="1">
                <a:latin typeface="+mn-lt"/>
                <a:cs typeface="Open Sans" panose="020B0606030504020204" pitchFamily="34" charset="0"/>
              </a:rPr>
              <a:t>Komponen inti dari perilaku</a:t>
            </a:r>
          </a:p>
        </p:txBody>
      </p:sp>
      <p:sp>
        <p:nvSpPr>
          <p:cNvPr id="11270" name="TextBox 93"/>
          <p:cNvSpPr txBox="1">
            <a:spLocks noChangeArrowheads="1"/>
          </p:cNvSpPr>
          <p:nvPr/>
        </p:nvSpPr>
        <p:spPr bwMode="auto">
          <a:xfrm>
            <a:off x="3866283" y="2277874"/>
            <a:ext cx="24444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0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Dilakukan setiap hari secara berulang</a:t>
            </a:r>
          </a:p>
        </p:txBody>
      </p:sp>
      <p:sp>
        <p:nvSpPr>
          <p:cNvPr id="11271" name="TextBox 93"/>
          <p:cNvSpPr txBox="1">
            <a:spLocks noChangeArrowheads="1"/>
          </p:cNvSpPr>
          <p:nvPr/>
        </p:nvSpPr>
        <p:spPr bwMode="auto">
          <a:xfrm>
            <a:off x="3817338" y="3430587"/>
            <a:ext cx="26086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0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Menciptakan Compounding Effect </a:t>
            </a:r>
          </a:p>
        </p:txBody>
      </p:sp>
      <p:sp>
        <p:nvSpPr>
          <p:cNvPr id="11272" name="TextBox 93"/>
          <p:cNvSpPr txBox="1">
            <a:spLocks noChangeArrowheads="1"/>
          </p:cNvSpPr>
          <p:nvPr/>
        </p:nvSpPr>
        <p:spPr bwMode="auto">
          <a:xfrm>
            <a:off x="3754920" y="4508614"/>
            <a:ext cx="26651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0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Membuat hidup serba otomatis dan efisien</a:t>
            </a:r>
          </a:p>
        </p:txBody>
      </p:sp>
      <p:sp>
        <p:nvSpPr>
          <p:cNvPr id="11273" name="TextBox 93"/>
          <p:cNvSpPr txBox="1">
            <a:spLocks noChangeArrowheads="1"/>
          </p:cNvSpPr>
          <p:nvPr/>
        </p:nvSpPr>
        <p:spPr bwMode="auto">
          <a:xfrm>
            <a:off x="3782265" y="5657314"/>
            <a:ext cx="23503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0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Membangun pola hidup yang teratur</a:t>
            </a:r>
          </a:p>
        </p:txBody>
      </p:sp>
      <p:sp>
        <p:nvSpPr>
          <p:cNvPr id="11279" name="Rectangle 75"/>
          <p:cNvSpPr>
            <a:spLocks noChangeArrowheads="1"/>
          </p:cNvSpPr>
          <p:nvPr/>
        </p:nvSpPr>
        <p:spPr bwMode="auto">
          <a:xfrm>
            <a:off x="3077467" y="1404679"/>
            <a:ext cx="575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01</a:t>
            </a:r>
            <a:endParaRPr lang="en-US" altLang="en-US" sz="1350" dirty="0"/>
          </a:p>
        </p:txBody>
      </p:sp>
      <p:sp>
        <p:nvSpPr>
          <p:cNvPr id="11280" name="Rectangle 76"/>
          <p:cNvSpPr>
            <a:spLocks noChangeArrowheads="1"/>
          </p:cNvSpPr>
          <p:nvPr/>
        </p:nvSpPr>
        <p:spPr bwMode="auto">
          <a:xfrm>
            <a:off x="3085852" y="2300042"/>
            <a:ext cx="575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02</a:t>
            </a:r>
            <a:endParaRPr lang="en-US" altLang="en-US" sz="1350" dirty="0"/>
          </a:p>
        </p:txBody>
      </p:sp>
      <p:sp>
        <p:nvSpPr>
          <p:cNvPr id="11281" name="Rectangle 77"/>
          <p:cNvSpPr>
            <a:spLocks noChangeArrowheads="1"/>
          </p:cNvSpPr>
          <p:nvPr/>
        </p:nvSpPr>
        <p:spPr bwMode="auto">
          <a:xfrm>
            <a:off x="3055651" y="3461677"/>
            <a:ext cx="5369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  <a:latin typeface="Open Sans Semibold" panose="020B0706030804020204" pitchFamily="34" charset="0"/>
              </a:rPr>
              <a:t>03</a:t>
            </a:r>
            <a:endParaRPr lang="en-US" altLang="en-US" sz="1350"/>
          </a:p>
        </p:txBody>
      </p:sp>
      <p:sp>
        <p:nvSpPr>
          <p:cNvPr id="11282" name="Rectangle 78"/>
          <p:cNvSpPr>
            <a:spLocks noChangeArrowheads="1"/>
          </p:cNvSpPr>
          <p:nvPr/>
        </p:nvSpPr>
        <p:spPr bwMode="auto">
          <a:xfrm>
            <a:off x="3062584" y="4540464"/>
            <a:ext cx="6048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04</a:t>
            </a:r>
            <a:endParaRPr lang="en-US" altLang="en-US" sz="1350" dirty="0"/>
          </a:p>
        </p:txBody>
      </p:sp>
      <p:sp>
        <p:nvSpPr>
          <p:cNvPr id="11283" name="Rectangle 79"/>
          <p:cNvSpPr>
            <a:spLocks noChangeArrowheads="1"/>
          </p:cNvSpPr>
          <p:nvPr/>
        </p:nvSpPr>
        <p:spPr bwMode="auto">
          <a:xfrm>
            <a:off x="3063128" y="5678745"/>
            <a:ext cx="54530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05</a:t>
            </a:r>
            <a:endParaRPr lang="en-US" alt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5BC16-9409-4B9D-99B2-0F2689A7D7DB}"/>
              </a:ext>
            </a:extLst>
          </p:cNvPr>
          <p:cNvSpPr txBox="1"/>
          <p:nvPr/>
        </p:nvSpPr>
        <p:spPr>
          <a:xfrm>
            <a:off x="194826" y="151991"/>
            <a:ext cx="8931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3200" b="1" noProof="1">
                <a:solidFill>
                  <a:srgbClr val="008000"/>
                </a:solidFill>
              </a:rPr>
              <a:t>Kenapa HABIT merupakan hal yang sangat penting?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B5BD7A-2708-43F9-B88F-98BB840A8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115"/>
            <a:ext cx="9144000" cy="6098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 Trigger 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585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Trigger</a:t>
            </a:r>
            <a:endParaRPr lang="id-ID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A4018-61F9-4DEB-B113-E745BC7F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194128"/>
            <a:ext cx="8424936" cy="56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9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FB0162-E41E-456D-8732-A7B17AD9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7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Kondisi Perasaan Kita</a:t>
            </a:r>
            <a:endParaRPr lang="af-ZA" sz="4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52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78060"/>
            <a:ext cx="9144000" cy="188518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23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588497"/>
            <a:ext cx="753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Tahapan Membangun Good Habits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0" y="0"/>
            <a:ext cx="9144000" cy="23488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157669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4"/>
          <p:cNvSpPr txBox="1"/>
          <p:nvPr/>
        </p:nvSpPr>
        <p:spPr>
          <a:xfrm>
            <a:off x="519112" y="210145"/>
            <a:ext cx="7725296" cy="69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262626"/>
              </a:buClr>
              <a:buSzPts val="6000"/>
            </a:pPr>
            <a:r>
              <a:rPr lang="af-ZA" sz="4500" noProof="1">
                <a:solidFill>
                  <a:srgbClr val="C00000"/>
                </a:solidFill>
                <a:ea typeface="Montserrat"/>
                <a:cs typeface="Montserrat"/>
                <a:sym typeface="Montserrat"/>
              </a:rPr>
              <a:t>Tahapan Kunci Membangun Good Habits</a:t>
            </a:r>
            <a:endParaRPr lang="af-ZA" sz="1350" noProof="1">
              <a:solidFill>
                <a:srgbClr val="C00000"/>
              </a:solidFill>
            </a:endParaRPr>
          </a:p>
        </p:txBody>
      </p:sp>
      <p:sp>
        <p:nvSpPr>
          <p:cNvPr id="844" name="Google Shape;844;p34"/>
          <p:cNvSpPr/>
          <p:nvPr/>
        </p:nvSpPr>
        <p:spPr>
          <a:xfrm>
            <a:off x="3167063" y="4572000"/>
            <a:ext cx="2511028" cy="1177528"/>
          </a:xfrm>
          <a:custGeom>
            <a:avLst/>
            <a:gdLst/>
            <a:ahLst/>
            <a:cxnLst/>
            <a:rect l="l" t="t" r="r" b="b"/>
            <a:pathLst>
              <a:path w="858" h="402" extrusionOk="0">
                <a:moveTo>
                  <a:pt x="1" y="30"/>
                </a:moveTo>
                <a:cubicBezTo>
                  <a:pt x="0" y="45"/>
                  <a:pt x="28" y="69"/>
                  <a:pt x="28" y="84"/>
                </a:cubicBezTo>
                <a:cubicBezTo>
                  <a:pt x="29" y="99"/>
                  <a:pt x="4" y="138"/>
                  <a:pt x="16" y="179"/>
                </a:cubicBezTo>
                <a:cubicBezTo>
                  <a:pt x="35" y="245"/>
                  <a:pt x="258" y="174"/>
                  <a:pt x="275" y="190"/>
                </a:cubicBezTo>
                <a:cubicBezTo>
                  <a:pt x="303" y="215"/>
                  <a:pt x="271" y="289"/>
                  <a:pt x="286" y="314"/>
                </a:cubicBezTo>
                <a:cubicBezTo>
                  <a:pt x="309" y="352"/>
                  <a:pt x="654" y="402"/>
                  <a:pt x="826" y="283"/>
                </a:cubicBezTo>
                <a:cubicBezTo>
                  <a:pt x="858" y="260"/>
                  <a:pt x="819" y="188"/>
                  <a:pt x="841" y="9"/>
                </a:cubicBezTo>
                <a:cubicBezTo>
                  <a:pt x="842" y="4"/>
                  <a:pt x="838" y="0"/>
                  <a:pt x="83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1" y="1"/>
                  <a:pt x="19" y="3"/>
                </a:cubicBezTo>
                <a:cubicBezTo>
                  <a:pt x="11" y="12"/>
                  <a:pt x="2" y="23"/>
                  <a:pt x="1" y="30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34"/>
          <p:cNvSpPr/>
          <p:nvPr/>
        </p:nvSpPr>
        <p:spPr>
          <a:xfrm>
            <a:off x="2877740" y="3673078"/>
            <a:ext cx="3084909" cy="850106"/>
          </a:xfrm>
          <a:custGeom>
            <a:avLst/>
            <a:gdLst/>
            <a:ahLst/>
            <a:cxnLst/>
            <a:rect l="l" t="t" r="r" b="b"/>
            <a:pathLst>
              <a:path w="1054" h="290" extrusionOk="0">
                <a:moveTo>
                  <a:pt x="2" y="123"/>
                </a:moveTo>
                <a:cubicBezTo>
                  <a:pt x="0" y="164"/>
                  <a:pt x="84" y="181"/>
                  <a:pt x="98" y="209"/>
                </a:cubicBezTo>
                <a:cubicBezTo>
                  <a:pt x="105" y="221"/>
                  <a:pt x="86" y="249"/>
                  <a:pt x="88" y="266"/>
                </a:cubicBezTo>
                <a:cubicBezTo>
                  <a:pt x="89" y="274"/>
                  <a:pt x="102" y="283"/>
                  <a:pt x="114" y="289"/>
                </a:cubicBezTo>
                <a:cubicBezTo>
                  <a:pt x="115" y="290"/>
                  <a:pt x="117" y="290"/>
                  <a:pt x="119" y="290"/>
                </a:cubicBezTo>
                <a:cubicBezTo>
                  <a:pt x="944" y="290"/>
                  <a:pt x="944" y="290"/>
                  <a:pt x="944" y="290"/>
                </a:cubicBezTo>
                <a:cubicBezTo>
                  <a:pt x="944" y="290"/>
                  <a:pt x="944" y="290"/>
                  <a:pt x="944" y="290"/>
                </a:cubicBezTo>
                <a:cubicBezTo>
                  <a:pt x="959" y="184"/>
                  <a:pt x="1006" y="104"/>
                  <a:pt x="1052" y="11"/>
                </a:cubicBezTo>
                <a:cubicBezTo>
                  <a:pt x="1052" y="11"/>
                  <a:pt x="1052" y="11"/>
                  <a:pt x="1052" y="11"/>
                </a:cubicBezTo>
                <a:cubicBezTo>
                  <a:pt x="1054" y="6"/>
                  <a:pt x="1050" y="0"/>
                  <a:pt x="1044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2" y="1"/>
                  <a:pt x="80" y="3"/>
                </a:cubicBezTo>
                <a:cubicBezTo>
                  <a:pt x="44" y="44"/>
                  <a:pt x="4" y="87"/>
                  <a:pt x="2" y="123"/>
                </a:cubicBezTo>
                <a:close/>
              </a:path>
            </a:pathLst>
          </a:custGeom>
          <a:solidFill>
            <a:srgbClr val="996633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4"/>
          <p:cNvSpPr/>
          <p:nvPr/>
        </p:nvSpPr>
        <p:spPr>
          <a:xfrm>
            <a:off x="3178969" y="2774157"/>
            <a:ext cx="2930128" cy="848915"/>
          </a:xfrm>
          <a:custGeom>
            <a:avLst/>
            <a:gdLst/>
            <a:ahLst/>
            <a:cxnLst/>
            <a:rect l="l" t="t" r="r" b="b"/>
            <a:pathLst>
              <a:path w="1001" h="290" extrusionOk="0">
                <a:moveTo>
                  <a:pt x="9" y="110"/>
                </a:moveTo>
                <a:cubicBezTo>
                  <a:pt x="3" y="160"/>
                  <a:pt x="35" y="195"/>
                  <a:pt x="32" y="224"/>
                </a:cubicBezTo>
                <a:cubicBezTo>
                  <a:pt x="30" y="240"/>
                  <a:pt x="19" y="258"/>
                  <a:pt x="4" y="277"/>
                </a:cubicBezTo>
                <a:cubicBezTo>
                  <a:pt x="0" y="283"/>
                  <a:pt x="4" y="290"/>
                  <a:pt x="10" y="290"/>
                </a:cubicBezTo>
                <a:cubicBezTo>
                  <a:pt x="954" y="290"/>
                  <a:pt x="954" y="290"/>
                  <a:pt x="954" y="290"/>
                </a:cubicBezTo>
                <a:cubicBezTo>
                  <a:pt x="958" y="290"/>
                  <a:pt x="961" y="288"/>
                  <a:pt x="962" y="285"/>
                </a:cubicBezTo>
                <a:cubicBezTo>
                  <a:pt x="984" y="219"/>
                  <a:pt x="1001" y="110"/>
                  <a:pt x="981" y="6"/>
                </a:cubicBezTo>
                <a:cubicBezTo>
                  <a:pt x="980" y="2"/>
                  <a:pt x="977" y="0"/>
                  <a:pt x="973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5" y="0"/>
                  <a:pt x="32" y="2"/>
                  <a:pt x="31" y="5"/>
                </a:cubicBezTo>
                <a:cubicBezTo>
                  <a:pt x="19" y="43"/>
                  <a:pt x="12" y="79"/>
                  <a:pt x="9" y="11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4"/>
          <p:cNvSpPr/>
          <p:nvPr/>
        </p:nvSpPr>
        <p:spPr>
          <a:xfrm>
            <a:off x="3299222" y="1778794"/>
            <a:ext cx="2733675" cy="945356"/>
          </a:xfrm>
          <a:custGeom>
            <a:avLst/>
            <a:gdLst/>
            <a:ahLst/>
            <a:cxnLst/>
            <a:rect l="l" t="t" r="r" b="b"/>
            <a:pathLst>
              <a:path w="934" h="323" extrusionOk="0">
                <a:moveTo>
                  <a:pt x="775" y="115"/>
                </a:moveTo>
                <a:cubicBezTo>
                  <a:pt x="548" y="0"/>
                  <a:pt x="322" y="22"/>
                  <a:pt x="202" y="85"/>
                </a:cubicBezTo>
                <a:cubicBezTo>
                  <a:pt x="94" y="141"/>
                  <a:pt x="34" y="228"/>
                  <a:pt x="2" y="312"/>
                </a:cubicBezTo>
                <a:cubicBezTo>
                  <a:pt x="0" y="317"/>
                  <a:pt x="3" y="323"/>
                  <a:pt x="9" y="323"/>
                </a:cubicBezTo>
                <a:cubicBezTo>
                  <a:pt x="925" y="323"/>
                  <a:pt x="925" y="323"/>
                  <a:pt x="925" y="323"/>
                </a:cubicBezTo>
                <a:cubicBezTo>
                  <a:pt x="930" y="323"/>
                  <a:pt x="934" y="318"/>
                  <a:pt x="932" y="313"/>
                </a:cubicBezTo>
                <a:cubicBezTo>
                  <a:pt x="910" y="233"/>
                  <a:pt x="863" y="159"/>
                  <a:pt x="775" y="11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4"/>
          <p:cNvSpPr txBox="1"/>
          <p:nvPr/>
        </p:nvSpPr>
        <p:spPr>
          <a:xfrm>
            <a:off x="84166" y="2251472"/>
            <a:ext cx="1826741" cy="167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FFC74F"/>
              </a:buClr>
              <a:buSzPts val="2500"/>
            </a:pPr>
            <a:r>
              <a:rPr lang="af-ZA" sz="2400" b="1" noProof="1">
                <a:solidFill>
                  <a:srgbClr val="C00000"/>
                </a:solidFill>
                <a:ea typeface="Open Sans SemiBold"/>
                <a:cs typeface="Open Sans SemiBold"/>
                <a:sym typeface="Open Sans SemiBold"/>
              </a:rPr>
              <a:t>Tetapkan Jenis Habit yang mau Dibangun</a:t>
            </a:r>
            <a:endParaRPr lang="af-ZA" sz="1600" noProof="1">
              <a:solidFill>
                <a:srgbClr val="C00000"/>
              </a:solidFill>
            </a:endParaRPr>
          </a:p>
        </p:txBody>
      </p:sp>
      <p:sp>
        <p:nvSpPr>
          <p:cNvPr id="852" name="Google Shape;852;p34"/>
          <p:cNvSpPr txBox="1"/>
          <p:nvPr/>
        </p:nvSpPr>
        <p:spPr>
          <a:xfrm>
            <a:off x="6582965" y="2109788"/>
            <a:ext cx="1156097" cy="144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912B"/>
              </a:buClr>
              <a:buSzPts val="10200"/>
            </a:pPr>
            <a:r>
              <a:rPr lang="en-US" sz="765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350">
              <a:solidFill>
                <a:srgbClr val="C00000"/>
              </a:solidFill>
            </a:endParaRPr>
          </a:p>
        </p:txBody>
      </p:sp>
      <p:sp>
        <p:nvSpPr>
          <p:cNvPr id="854" name="Google Shape;854;p34"/>
          <p:cNvSpPr txBox="1"/>
          <p:nvPr/>
        </p:nvSpPr>
        <p:spPr>
          <a:xfrm>
            <a:off x="2102644" y="2091928"/>
            <a:ext cx="954881" cy="144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C74F"/>
              </a:buClr>
              <a:buSzPts val="10200"/>
            </a:pPr>
            <a:r>
              <a:rPr lang="en-US" sz="7650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350" dirty="0">
              <a:solidFill>
                <a:srgbClr val="C00000"/>
              </a:solidFill>
            </a:endParaRPr>
          </a:p>
        </p:txBody>
      </p:sp>
      <p:sp>
        <p:nvSpPr>
          <p:cNvPr id="855" name="Google Shape;855;p34"/>
          <p:cNvSpPr txBox="1"/>
          <p:nvPr/>
        </p:nvSpPr>
        <p:spPr>
          <a:xfrm>
            <a:off x="2038350" y="4077890"/>
            <a:ext cx="1147763" cy="144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E24956"/>
              </a:buClr>
              <a:buSzPts val="10200"/>
            </a:pPr>
            <a:r>
              <a:rPr lang="en-US" sz="7650" dirty="0">
                <a:solidFill>
                  <a:srgbClr val="E24956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50" dirty="0"/>
          </a:p>
        </p:txBody>
      </p:sp>
      <p:sp>
        <p:nvSpPr>
          <p:cNvPr id="856" name="Google Shape;856;p34"/>
          <p:cNvSpPr/>
          <p:nvPr/>
        </p:nvSpPr>
        <p:spPr>
          <a:xfrm>
            <a:off x="4346972" y="1968103"/>
            <a:ext cx="541734" cy="651272"/>
          </a:xfrm>
          <a:custGeom>
            <a:avLst/>
            <a:gdLst/>
            <a:ahLst/>
            <a:cxnLst/>
            <a:rect l="l" t="t" r="r" b="b"/>
            <a:pathLst>
              <a:path w="185" h="222" extrusionOk="0">
                <a:moveTo>
                  <a:pt x="124" y="214"/>
                </a:moveTo>
                <a:cubicBezTo>
                  <a:pt x="124" y="218"/>
                  <a:pt x="121" y="222"/>
                  <a:pt x="117" y="222"/>
                </a:cubicBezTo>
                <a:cubicBezTo>
                  <a:pt x="70" y="222"/>
                  <a:pt x="70" y="222"/>
                  <a:pt x="70" y="222"/>
                </a:cubicBezTo>
                <a:cubicBezTo>
                  <a:pt x="66" y="222"/>
                  <a:pt x="62" y="218"/>
                  <a:pt x="62" y="214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62" y="210"/>
                  <a:pt x="66" y="206"/>
                  <a:pt x="70" y="206"/>
                </a:cubicBezTo>
                <a:cubicBezTo>
                  <a:pt x="117" y="206"/>
                  <a:pt x="117" y="206"/>
                  <a:pt x="117" y="206"/>
                </a:cubicBezTo>
                <a:cubicBezTo>
                  <a:pt x="121" y="206"/>
                  <a:pt x="124" y="210"/>
                  <a:pt x="124" y="214"/>
                </a:cubicBezTo>
                <a:close/>
                <a:moveTo>
                  <a:pt x="124" y="194"/>
                </a:moveTo>
                <a:cubicBezTo>
                  <a:pt x="124" y="190"/>
                  <a:pt x="121" y="186"/>
                  <a:pt x="117" y="186"/>
                </a:cubicBezTo>
                <a:cubicBezTo>
                  <a:pt x="70" y="186"/>
                  <a:pt x="70" y="186"/>
                  <a:pt x="70" y="186"/>
                </a:cubicBezTo>
                <a:cubicBezTo>
                  <a:pt x="66" y="186"/>
                  <a:pt x="62" y="190"/>
                  <a:pt x="62" y="194"/>
                </a:cubicBezTo>
                <a:cubicBezTo>
                  <a:pt x="62" y="194"/>
                  <a:pt x="62" y="194"/>
                  <a:pt x="62" y="194"/>
                </a:cubicBezTo>
                <a:cubicBezTo>
                  <a:pt x="62" y="198"/>
                  <a:pt x="66" y="202"/>
                  <a:pt x="70" y="202"/>
                </a:cubicBezTo>
                <a:cubicBezTo>
                  <a:pt x="117" y="202"/>
                  <a:pt x="117" y="202"/>
                  <a:pt x="117" y="202"/>
                </a:cubicBezTo>
                <a:cubicBezTo>
                  <a:pt x="121" y="202"/>
                  <a:pt x="124" y="198"/>
                  <a:pt x="124" y="194"/>
                </a:cubicBezTo>
                <a:close/>
                <a:moveTo>
                  <a:pt x="101" y="109"/>
                </a:moveTo>
                <a:cubicBezTo>
                  <a:pt x="91" y="109"/>
                  <a:pt x="91" y="109"/>
                  <a:pt x="91" y="109"/>
                </a:cubicBezTo>
                <a:cubicBezTo>
                  <a:pt x="86" y="109"/>
                  <a:pt x="86" y="109"/>
                  <a:pt x="86" y="109"/>
                </a:cubicBezTo>
                <a:cubicBezTo>
                  <a:pt x="86" y="182"/>
                  <a:pt x="86" y="182"/>
                  <a:pt x="86" y="182"/>
                </a:cubicBezTo>
                <a:cubicBezTo>
                  <a:pt x="88" y="182"/>
                  <a:pt x="90" y="182"/>
                  <a:pt x="93" y="182"/>
                </a:cubicBezTo>
                <a:cubicBezTo>
                  <a:pt x="93" y="182"/>
                  <a:pt x="93" y="182"/>
                  <a:pt x="93" y="182"/>
                </a:cubicBezTo>
                <a:cubicBezTo>
                  <a:pt x="93" y="182"/>
                  <a:pt x="93" y="182"/>
                  <a:pt x="93" y="182"/>
                </a:cubicBezTo>
                <a:cubicBezTo>
                  <a:pt x="93" y="182"/>
                  <a:pt x="93" y="182"/>
                  <a:pt x="94" y="182"/>
                </a:cubicBezTo>
                <a:cubicBezTo>
                  <a:pt x="94" y="182"/>
                  <a:pt x="94" y="182"/>
                  <a:pt x="94" y="182"/>
                </a:cubicBezTo>
                <a:cubicBezTo>
                  <a:pt x="96" y="182"/>
                  <a:pt x="98" y="182"/>
                  <a:pt x="101" y="182"/>
                </a:cubicBezTo>
                <a:lnTo>
                  <a:pt x="101" y="109"/>
                </a:lnTo>
                <a:close/>
                <a:moveTo>
                  <a:pt x="67" y="80"/>
                </a:moveTo>
                <a:cubicBezTo>
                  <a:pt x="61" y="80"/>
                  <a:pt x="56" y="85"/>
                  <a:pt x="56" y="91"/>
                </a:cubicBezTo>
                <a:cubicBezTo>
                  <a:pt x="56" y="97"/>
                  <a:pt x="61" y="102"/>
                  <a:pt x="67" y="102"/>
                </a:cubicBezTo>
                <a:cubicBezTo>
                  <a:pt x="79" y="102"/>
                  <a:pt x="79" y="102"/>
                  <a:pt x="79" y="102"/>
                </a:cubicBezTo>
                <a:cubicBezTo>
                  <a:pt x="79" y="91"/>
                  <a:pt x="79" y="91"/>
                  <a:pt x="79" y="91"/>
                </a:cubicBezTo>
                <a:cubicBezTo>
                  <a:pt x="79" y="85"/>
                  <a:pt x="74" y="80"/>
                  <a:pt x="67" y="80"/>
                </a:cubicBezTo>
                <a:close/>
                <a:moveTo>
                  <a:pt x="130" y="91"/>
                </a:moveTo>
                <a:cubicBezTo>
                  <a:pt x="130" y="85"/>
                  <a:pt x="125" y="80"/>
                  <a:pt x="119" y="80"/>
                </a:cubicBezTo>
                <a:cubicBezTo>
                  <a:pt x="113" y="80"/>
                  <a:pt x="108" y="85"/>
                  <a:pt x="108" y="91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19" y="102"/>
                  <a:pt x="119" y="102"/>
                  <a:pt x="119" y="102"/>
                </a:cubicBezTo>
                <a:cubicBezTo>
                  <a:pt x="125" y="102"/>
                  <a:pt x="130" y="97"/>
                  <a:pt x="130" y="91"/>
                </a:cubicBezTo>
                <a:close/>
                <a:moveTo>
                  <a:pt x="154" y="71"/>
                </a:moveTo>
                <a:cubicBezTo>
                  <a:pt x="149" y="51"/>
                  <a:pt x="126" y="30"/>
                  <a:pt x="93" y="30"/>
                </a:cubicBezTo>
                <a:cubicBezTo>
                  <a:pt x="60" y="30"/>
                  <a:pt x="37" y="51"/>
                  <a:pt x="32" y="71"/>
                </a:cubicBezTo>
                <a:cubicBezTo>
                  <a:pt x="28" y="86"/>
                  <a:pt x="32" y="100"/>
                  <a:pt x="39" y="114"/>
                </a:cubicBezTo>
                <a:cubicBezTo>
                  <a:pt x="45" y="126"/>
                  <a:pt x="52" y="137"/>
                  <a:pt x="58" y="150"/>
                </a:cubicBezTo>
                <a:cubicBezTo>
                  <a:pt x="61" y="157"/>
                  <a:pt x="62" y="166"/>
                  <a:pt x="63" y="174"/>
                </a:cubicBezTo>
                <a:cubicBezTo>
                  <a:pt x="65" y="180"/>
                  <a:pt x="67" y="182"/>
                  <a:pt x="74" y="182"/>
                </a:cubicBezTo>
                <a:cubicBezTo>
                  <a:pt x="76" y="182"/>
                  <a:pt x="77" y="182"/>
                  <a:pt x="79" y="182"/>
                </a:cubicBezTo>
                <a:cubicBezTo>
                  <a:pt x="79" y="109"/>
                  <a:pt x="79" y="109"/>
                  <a:pt x="79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3" y="109"/>
                  <a:pt x="58" y="107"/>
                  <a:pt x="55" y="104"/>
                </a:cubicBezTo>
                <a:cubicBezTo>
                  <a:pt x="51" y="101"/>
                  <a:pt x="49" y="96"/>
                  <a:pt x="49" y="91"/>
                </a:cubicBezTo>
                <a:cubicBezTo>
                  <a:pt x="49" y="86"/>
                  <a:pt x="51" y="82"/>
                  <a:pt x="55" y="78"/>
                </a:cubicBezTo>
                <a:cubicBezTo>
                  <a:pt x="58" y="75"/>
                  <a:pt x="63" y="73"/>
                  <a:pt x="67" y="73"/>
                </a:cubicBezTo>
                <a:cubicBezTo>
                  <a:pt x="78" y="73"/>
                  <a:pt x="86" y="81"/>
                  <a:pt x="86" y="91"/>
                </a:cubicBezTo>
                <a:cubicBezTo>
                  <a:pt x="86" y="91"/>
                  <a:pt x="86" y="91"/>
                  <a:pt x="86" y="91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91" y="102"/>
                  <a:pt x="91" y="102"/>
                  <a:pt x="91" y="102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1" y="86"/>
                  <a:pt x="103" y="81"/>
                  <a:pt x="106" y="78"/>
                </a:cubicBezTo>
                <a:cubicBezTo>
                  <a:pt x="109" y="75"/>
                  <a:pt x="114" y="73"/>
                  <a:pt x="119" y="73"/>
                </a:cubicBezTo>
                <a:cubicBezTo>
                  <a:pt x="124" y="73"/>
                  <a:pt x="128" y="75"/>
                  <a:pt x="132" y="78"/>
                </a:cubicBezTo>
                <a:cubicBezTo>
                  <a:pt x="135" y="82"/>
                  <a:pt x="137" y="86"/>
                  <a:pt x="137" y="91"/>
                </a:cubicBezTo>
                <a:cubicBezTo>
                  <a:pt x="137" y="96"/>
                  <a:pt x="135" y="101"/>
                  <a:pt x="132" y="104"/>
                </a:cubicBezTo>
                <a:cubicBezTo>
                  <a:pt x="128" y="107"/>
                  <a:pt x="124" y="109"/>
                  <a:pt x="119" y="109"/>
                </a:cubicBezTo>
                <a:cubicBezTo>
                  <a:pt x="108" y="109"/>
                  <a:pt x="108" y="109"/>
                  <a:pt x="108" y="109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9" y="182"/>
                  <a:pt x="111" y="182"/>
                  <a:pt x="112" y="182"/>
                </a:cubicBezTo>
                <a:cubicBezTo>
                  <a:pt x="119" y="182"/>
                  <a:pt x="122" y="180"/>
                  <a:pt x="123" y="174"/>
                </a:cubicBezTo>
                <a:cubicBezTo>
                  <a:pt x="125" y="166"/>
                  <a:pt x="126" y="157"/>
                  <a:pt x="129" y="150"/>
                </a:cubicBezTo>
                <a:cubicBezTo>
                  <a:pt x="134" y="137"/>
                  <a:pt x="141" y="126"/>
                  <a:pt x="148" y="114"/>
                </a:cubicBezTo>
                <a:cubicBezTo>
                  <a:pt x="155" y="100"/>
                  <a:pt x="158" y="86"/>
                  <a:pt x="154" y="71"/>
                </a:cubicBezTo>
                <a:close/>
                <a:moveTo>
                  <a:pt x="100" y="7"/>
                </a:moveTo>
                <a:cubicBezTo>
                  <a:pt x="100" y="3"/>
                  <a:pt x="97" y="0"/>
                  <a:pt x="9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9" y="0"/>
                  <a:pt x="86" y="3"/>
                  <a:pt x="86" y="7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3"/>
                  <a:pt x="89" y="26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7" y="26"/>
                  <a:pt x="100" y="23"/>
                  <a:pt x="100" y="20"/>
                </a:cubicBezTo>
                <a:lnTo>
                  <a:pt x="100" y="7"/>
                </a:lnTo>
                <a:close/>
                <a:moveTo>
                  <a:pt x="137" y="18"/>
                </a:moveTo>
                <a:cubicBezTo>
                  <a:pt x="139" y="15"/>
                  <a:pt x="138" y="11"/>
                  <a:pt x="135" y="9"/>
                </a:cubicBezTo>
                <a:cubicBezTo>
                  <a:pt x="135" y="9"/>
                  <a:pt x="135" y="9"/>
                  <a:pt x="135" y="9"/>
                </a:cubicBezTo>
                <a:cubicBezTo>
                  <a:pt x="131" y="7"/>
                  <a:pt x="127" y="8"/>
                  <a:pt x="125" y="12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18" y="26"/>
                  <a:pt x="119" y="30"/>
                  <a:pt x="122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6" y="33"/>
                  <a:pt x="130" y="32"/>
                  <a:pt x="131" y="29"/>
                </a:cubicBezTo>
                <a:lnTo>
                  <a:pt x="137" y="18"/>
                </a:lnTo>
                <a:close/>
                <a:moveTo>
                  <a:pt x="165" y="40"/>
                </a:moveTo>
                <a:cubicBezTo>
                  <a:pt x="168" y="37"/>
                  <a:pt x="168" y="33"/>
                  <a:pt x="165" y="30"/>
                </a:cubicBezTo>
                <a:cubicBezTo>
                  <a:pt x="165" y="30"/>
                  <a:pt x="165" y="30"/>
                  <a:pt x="165" y="30"/>
                </a:cubicBezTo>
                <a:cubicBezTo>
                  <a:pt x="163" y="28"/>
                  <a:pt x="159" y="27"/>
                  <a:pt x="156" y="30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44" y="40"/>
                  <a:pt x="144" y="45"/>
                  <a:pt x="146" y="48"/>
                </a:cubicBezTo>
                <a:cubicBezTo>
                  <a:pt x="146" y="48"/>
                  <a:pt x="146" y="48"/>
                  <a:pt x="146" y="48"/>
                </a:cubicBezTo>
                <a:cubicBezTo>
                  <a:pt x="149" y="50"/>
                  <a:pt x="153" y="51"/>
                  <a:pt x="156" y="48"/>
                </a:cubicBezTo>
                <a:lnTo>
                  <a:pt x="165" y="40"/>
                </a:lnTo>
                <a:close/>
                <a:moveTo>
                  <a:pt x="179" y="73"/>
                </a:moveTo>
                <a:cubicBezTo>
                  <a:pt x="183" y="72"/>
                  <a:pt x="185" y="69"/>
                  <a:pt x="185" y="65"/>
                </a:cubicBezTo>
                <a:cubicBezTo>
                  <a:pt x="185" y="65"/>
                  <a:pt x="185" y="65"/>
                  <a:pt x="185" y="65"/>
                </a:cubicBezTo>
                <a:cubicBezTo>
                  <a:pt x="184" y="61"/>
                  <a:pt x="181" y="59"/>
                  <a:pt x="177" y="60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61" y="63"/>
                  <a:pt x="159" y="66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60" y="73"/>
                  <a:pt x="163" y="76"/>
                  <a:pt x="167" y="75"/>
                </a:cubicBezTo>
                <a:lnTo>
                  <a:pt x="179" y="73"/>
                </a:lnTo>
                <a:close/>
                <a:moveTo>
                  <a:pt x="176" y="109"/>
                </a:moveTo>
                <a:cubicBezTo>
                  <a:pt x="180" y="110"/>
                  <a:pt x="184" y="107"/>
                  <a:pt x="184" y="104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5" y="100"/>
                  <a:pt x="183" y="97"/>
                  <a:pt x="179" y="96"/>
                </a:cubicBezTo>
                <a:cubicBezTo>
                  <a:pt x="167" y="93"/>
                  <a:pt x="167" y="93"/>
                  <a:pt x="167" y="93"/>
                </a:cubicBezTo>
                <a:cubicBezTo>
                  <a:pt x="163" y="93"/>
                  <a:pt x="160" y="95"/>
                  <a:pt x="159" y="99"/>
                </a:cubicBezTo>
                <a:cubicBezTo>
                  <a:pt x="159" y="99"/>
                  <a:pt x="159" y="99"/>
                  <a:pt x="159" y="99"/>
                </a:cubicBezTo>
                <a:cubicBezTo>
                  <a:pt x="158" y="102"/>
                  <a:pt x="161" y="106"/>
                  <a:pt x="164" y="106"/>
                </a:cubicBezTo>
                <a:lnTo>
                  <a:pt x="176" y="109"/>
                </a:lnTo>
                <a:close/>
                <a:moveTo>
                  <a:pt x="54" y="29"/>
                </a:moveTo>
                <a:cubicBezTo>
                  <a:pt x="56" y="32"/>
                  <a:pt x="60" y="33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7" y="30"/>
                  <a:pt x="68" y="26"/>
                  <a:pt x="66" y="23"/>
                </a:cubicBezTo>
                <a:cubicBezTo>
                  <a:pt x="60" y="12"/>
                  <a:pt x="60" y="12"/>
                  <a:pt x="60" y="12"/>
                </a:cubicBezTo>
                <a:cubicBezTo>
                  <a:pt x="58" y="8"/>
                  <a:pt x="54" y="7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48" y="11"/>
                  <a:pt x="46" y="15"/>
                  <a:pt x="48" y="18"/>
                </a:cubicBezTo>
                <a:lnTo>
                  <a:pt x="54" y="29"/>
                </a:lnTo>
                <a:close/>
                <a:moveTo>
                  <a:pt x="30" y="48"/>
                </a:moveTo>
                <a:cubicBezTo>
                  <a:pt x="33" y="51"/>
                  <a:pt x="37" y="50"/>
                  <a:pt x="39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45"/>
                  <a:pt x="42" y="40"/>
                  <a:pt x="39" y="38"/>
                </a:cubicBezTo>
                <a:cubicBezTo>
                  <a:pt x="30" y="30"/>
                  <a:pt x="30" y="30"/>
                  <a:pt x="30" y="30"/>
                </a:cubicBezTo>
                <a:cubicBezTo>
                  <a:pt x="27" y="27"/>
                  <a:pt x="23" y="28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8" y="33"/>
                  <a:pt x="18" y="37"/>
                  <a:pt x="21" y="40"/>
                </a:cubicBezTo>
                <a:lnTo>
                  <a:pt x="30" y="48"/>
                </a:lnTo>
                <a:close/>
                <a:moveTo>
                  <a:pt x="18" y="75"/>
                </a:moveTo>
                <a:cubicBezTo>
                  <a:pt x="22" y="76"/>
                  <a:pt x="26" y="73"/>
                  <a:pt x="26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7" y="66"/>
                  <a:pt x="24" y="63"/>
                  <a:pt x="21" y="62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59"/>
                  <a:pt x="1" y="61"/>
                  <a:pt x="1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9"/>
                  <a:pt x="2" y="72"/>
                  <a:pt x="6" y="73"/>
                </a:cubicBezTo>
                <a:lnTo>
                  <a:pt x="18" y="75"/>
                </a:lnTo>
                <a:close/>
                <a:moveTo>
                  <a:pt x="21" y="106"/>
                </a:moveTo>
                <a:cubicBezTo>
                  <a:pt x="25" y="106"/>
                  <a:pt x="27" y="102"/>
                  <a:pt x="27" y="99"/>
                </a:cubicBezTo>
                <a:cubicBezTo>
                  <a:pt x="27" y="99"/>
                  <a:pt x="27" y="99"/>
                  <a:pt x="27" y="99"/>
                </a:cubicBezTo>
                <a:cubicBezTo>
                  <a:pt x="26" y="95"/>
                  <a:pt x="22" y="93"/>
                  <a:pt x="19" y="93"/>
                </a:cubicBezTo>
                <a:cubicBezTo>
                  <a:pt x="6" y="96"/>
                  <a:pt x="6" y="96"/>
                  <a:pt x="6" y="96"/>
                </a:cubicBezTo>
                <a:cubicBezTo>
                  <a:pt x="3" y="97"/>
                  <a:pt x="0" y="100"/>
                  <a:pt x="1" y="104"/>
                </a:cubicBezTo>
                <a:cubicBezTo>
                  <a:pt x="1" y="104"/>
                  <a:pt x="1" y="104"/>
                  <a:pt x="1" y="104"/>
                </a:cubicBezTo>
                <a:cubicBezTo>
                  <a:pt x="2" y="107"/>
                  <a:pt x="5" y="110"/>
                  <a:pt x="9" y="109"/>
                </a:cubicBezTo>
                <a:lnTo>
                  <a:pt x="21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4"/>
          <p:cNvSpPr/>
          <p:nvPr/>
        </p:nvSpPr>
        <p:spPr>
          <a:xfrm>
            <a:off x="4218384" y="2928937"/>
            <a:ext cx="842963" cy="565547"/>
          </a:xfrm>
          <a:custGeom>
            <a:avLst/>
            <a:gdLst/>
            <a:ahLst/>
            <a:cxnLst/>
            <a:rect l="l" t="t" r="r" b="b"/>
            <a:pathLst>
              <a:path w="288" h="193" extrusionOk="0">
                <a:moveTo>
                  <a:pt x="229" y="19"/>
                </a:moveTo>
                <a:cubicBezTo>
                  <a:pt x="256" y="86"/>
                  <a:pt x="256" y="86"/>
                  <a:pt x="256" y="86"/>
                </a:cubicBezTo>
                <a:cubicBezTo>
                  <a:pt x="223" y="100"/>
                  <a:pt x="223" y="100"/>
                  <a:pt x="223" y="100"/>
                </a:cubicBezTo>
                <a:cubicBezTo>
                  <a:pt x="205" y="85"/>
                  <a:pt x="151" y="38"/>
                  <a:pt x="146" y="38"/>
                </a:cubicBezTo>
                <a:cubicBezTo>
                  <a:pt x="142" y="38"/>
                  <a:pt x="126" y="44"/>
                  <a:pt x="124" y="44"/>
                </a:cubicBezTo>
                <a:cubicBezTo>
                  <a:pt x="124" y="44"/>
                  <a:pt x="114" y="47"/>
                  <a:pt x="105" y="47"/>
                </a:cubicBezTo>
                <a:cubicBezTo>
                  <a:pt x="100" y="47"/>
                  <a:pt x="97" y="47"/>
                  <a:pt x="95" y="45"/>
                </a:cubicBezTo>
                <a:cubicBezTo>
                  <a:pt x="93" y="44"/>
                  <a:pt x="92" y="42"/>
                  <a:pt x="92" y="41"/>
                </a:cubicBezTo>
                <a:cubicBezTo>
                  <a:pt x="92" y="37"/>
                  <a:pt x="96" y="34"/>
                  <a:pt x="98" y="33"/>
                </a:cubicBezTo>
                <a:cubicBezTo>
                  <a:pt x="112" y="25"/>
                  <a:pt x="150" y="11"/>
                  <a:pt x="154" y="10"/>
                </a:cubicBezTo>
                <a:cubicBezTo>
                  <a:pt x="154" y="10"/>
                  <a:pt x="155" y="10"/>
                  <a:pt x="155" y="10"/>
                </a:cubicBezTo>
                <a:cubicBezTo>
                  <a:pt x="164" y="10"/>
                  <a:pt x="222" y="18"/>
                  <a:pt x="229" y="19"/>
                </a:cubicBezTo>
                <a:close/>
                <a:moveTo>
                  <a:pt x="253" y="0"/>
                </a:moveTo>
                <a:cubicBezTo>
                  <a:pt x="252" y="0"/>
                  <a:pt x="251" y="1"/>
                  <a:pt x="250" y="1"/>
                </a:cubicBezTo>
                <a:cubicBezTo>
                  <a:pt x="239" y="5"/>
                  <a:pt x="239" y="5"/>
                  <a:pt x="239" y="5"/>
                </a:cubicBezTo>
                <a:cubicBezTo>
                  <a:pt x="237" y="6"/>
                  <a:pt x="236" y="7"/>
                  <a:pt x="235" y="9"/>
                </a:cubicBezTo>
                <a:cubicBezTo>
                  <a:pt x="234" y="11"/>
                  <a:pt x="234" y="13"/>
                  <a:pt x="235" y="15"/>
                </a:cubicBezTo>
                <a:cubicBezTo>
                  <a:pt x="263" y="85"/>
                  <a:pt x="263" y="85"/>
                  <a:pt x="263" y="85"/>
                </a:cubicBezTo>
                <a:cubicBezTo>
                  <a:pt x="264" y="89"/>
                  <a:pt x="269" y="91"/>
                  <a:pt x="272" y="89"/>
                </a:cubicBezTo>
                <a:cubicBezTo>
                  <a:pt x="283" y="85"/>
                  <a:pt x="283" y="85"/>
                  <a:pt x="283" y="85"/>
                </a:cubicBezTo>
                <a:cubicBezTo>
                  <a:pt x="285" y="84"/>
                  <a:pt x="287" y="83"/>
                  <a:pt x="287" y="81"/>
                </a:cubicBezTo>
                <a:cubicBezTo>
                  <a:pt x="288" y="79"/>
                  <a:pt x="288" y="77"/>
                  <a:pt x="288" y="75"/>
                </a:cubicBezTo>
                <a:cubicBezTo>
                  <a:pt x="260" y="5"/>
                  <a:pt x="260" y="5"/>
                  <a:pt x="260" y="5"/>
                </a:cubicBezTo>
                <a:cubicBezTo>
                  <a:pt x="259" y="2"/>
                  <a:pt x="256" y="0"/>
                  <a:pt x="253" y="0"/>
                </a:cubicBezTo>
                <a:close/>
                <a:moveTo>
                  <a:pt x="0" y="96"/>
                </a:moveTo>
                <a:cubicBezTo>
                  <a:pt x="0" y="98"/>
                  <a:pt x="1" y="100"/>
                  <a:pt x="2" y="102"/>
                </a:cubicBezTo>
                <a:cubicBezTo>
                  <a:pt x="3" y="103"/>
                  <a:pt x="5" y="104"/>
                  <a:pt x="7" y="104"/>
                </a:cubicBezTo>
                <a:cubicBezTo>
                  <a:pt x="19" y="105"/>
                  <a:pt x="19" y="105"/>
                  <a:pt x="19" y="105"/>
                </a:cubicBezTo>
                <a:cubicBezTo>
                  <a:pt x="23" y="106"/>
                  <a:pt x="27" y="102"/>
                  <a:pt x="27" y="9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18"/>
                  <a:pt x="32" y="16"/>
                  <a:pt x="31" y="14"/>
                </a:cubicBezTo>
                <a:cubicBezTo>
                  <a:pt x="30" y="13"/>
                  <a:pt x="28" y="12"/>
                  <a:pt x="26" y="12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0" y="11"/>
                  <a:pt x="7" y="14"/>
                  <a:pt x="6" y="18"/>
                </a:cubicBezTo>
                <a:lnTo>
                  <a:pt x="0" y="96"/>
                </a:lnTo>
                <a:close/>
                <a:moveTo>
                  <a:pt x="119" y="166"/>
                </a:moveTo>
                <a:cubicBezTo>
                  <a:pt x="118" y="164"/>
                  <a:pt x="116" y="162"/>
                  <a:pt x="114" y="160"/>
                </a:cubicBezTo>
                <a:cubicBezTo>
                  <a:pt x="109" y="155"/>
                  <a:pt x="104" y="156"/>
                  <a:pt x="99" y="162"/>
                </a:cubicBezTo>
                <a:cubicBezTo>
                  <a:pt x="94" y="168"/>
                  <a:pt x="94" y="168"/>
                  <a:pt x="94" y="168"/>
                </a:cubicBezTo>
                <a:cubicBezTo>
                  <a:pt x="93" y="169"/>
                  <a:pt x="93" y="169"/>
                  <a:pt x="93" y="169"/>
                </a:cubicBezTo>
                <a:cubicBezTo>
                  <a:pt x="89" y="175"/>
                  <a:pt x="89" y="175"/>
                  <a:pt x="89" y="175"/>
                </a:cubicBezTo>
                <a:cubicBezTo>
                  <a:pt x="82" y="182"/>
                  <a:pt x="89" y="188"/>
                  <a:pt x="91" y="190"/>
                </a:cubicBezTo>
                <a:cubicBezTo>
                  <a:pt x="93" y="192"/>
                  <a:pt x="95" y="193"/>
                  <a:pt x="97" y="193"/>
                </a:cubicBezTo>
                <a:cubicBezTo>
                  <a:pt x="100" y="193"/>
                  <a:pt x="103" y="191"/>
                  <a:pt x="105" y="188"/>
                </a:cubicBezTo>
                <a:cubicBezTo>
                  <a:pt x="113" y="178"/>
                  <a:pt x="113" y="178"/>
                  <a:pt x="113" y="178"/>
                </a:cubicBezTo>
                <a:cubicBezTo>
                  <a:pt x="113" y="178"/>
                  <a:pt x="113" y="178"/>
                  <a:pt x="113" y="178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18" y="172"/>
                  <a:pt x="119" y="169"/>
                  <a:pt x="119" y="166"/>
                </a:cubicBezTo>
                <a:close/>
                <a:moveTo>
                  <a:pt x="62" y="162"/>
                </a:moveTo>
                <a:cubicBezTo>
                  <a:pt x="59" y="167"/>
                  <a:pt x="60" y="171"/>
                  <a:pt x="66" y="176"/>
                </a:cubicBezTo>
                <a:cubicBezTo>
                  <a:pt x="71" y="180"/>
                  <a:pt x="76" y="179"/>
                  <a:pt x="80" y="174"/>
                </a:cubicBezTo>
                <a:cubicBezTo>
                  <a:pt x="94" y="158"/>
                  <a:pt x="94" y="158"/>
                  <a:pt x="94" y="158"/>
                </a:cubicBezTo>
                <a:cubicBezTo>
                  <a:pt x="100" y="150"/>
                  <a:pt x="94" y="144"/>
                  <a:pt x="92" y="142"/>
                </a:cubicBezTo>
                <a:cubicBezTo>
                  <a:pt x="87" y="138"/>
                  <a:pt x="82" y="139"/>
                  <a:pt x="78" y="144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69" y="154"/>
                  <a:pt x="69" y="154"/>
                  <a:pt x="69" y="154"/>
                </a:cubicBezTo>
                <a:lnTo>
                  <a:pt x="62" y="162"/>
                </a:lnTo>
                <a:close/>
                <a:moveTo>
                  <a:pt x="43" y="142"/>
                </a:moveTo>
                <a:cubicBezTo>
                  <a:pt x="40" y="145"/>
                  <a:pt x="40" y="148"/>
                  <a:pt x="40" y="151"/>
                </a:cubicBezTo>
                <a:cubicBezTo>
                  <a:pt x="40" y="153"/>
                  <a:pt x="42" y="156"/>
                  <a:pt x="45" y="158"/>
                </a:cubicBezTo>
                <a:cubicBezTo>
                  <a:pt x="50" y="162"/>
                  <a:pt x="55" y="161"/>
                  <a:pt x="59" y="156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6" y="135"/>
                  <a:pt x="77" y="132"/>
                  <a:pt x="77" y="129"/>
                </a:cubicBezTo>
                <a:cubicBezTo>
                  <a:pt x="76" y="127"/>
                  <a:pt x="75" y="124"/>
                  <a:pt x="72" y="122"/>
                </a:cubicBezTo>
                <a:cubicBezTo>
                  <a:pt x="67" y="118"/>
                  <a:pt x="62" y="119"/>
                  <a:pt x="58" y="124"/>
                </a:cubicBezTo>
                <a:cubicBezTo>
                  <a:pt x="50" y="133"/>
                  <a:pt x="50" y="133"/>
                  <a:pt x="50" y="133"/>
                </a:cubicBezTo>
                <a:cubicBezTo>
                  <a:pt x="50" y="133"/>
                  <a:pt x="50" y="133"/>
                  <a:pt x="50" y="133"/>
                </a:cubicBezTo>
                <a:cubicBezTo>
                  <a:pt x="49" y="134"/>
                  <a:pt x="49" y="134"/>
                  <a:pt x="49" y="134"/>
                </a:cubicBezTo>
                <a:lnTo>
                  <a:pt x="43" y="142"/>
                </a:lnTo>
                <a:close/>
                <a:moveTo>
                  <a:pt x="39" y="136"/>
                </a:moveTo>
                <a:cubicBezTo>
                  <a:pt x="54" y="118"/>
                  <a:pt x="54" y="118"/>
                  <a:pt x="54" y="118"/>
                </a:cubicBezTo>
                <a:cubicBezTo>
                  <a:pt x="61" y="110"/>
                  <a:pt x="55" y="104"/>
                  <a:pt x="53" y="103"/>
                </a:cubicBezTo>
                <a:cubicBezTo>
                  <a:pt x="47" y="98"/>
                  <a:pt x="42" y="99"/>
                  <a:pt x="38" y="105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3" y="123"/>
                  <a:pt x="22" y="125"/>
                  <a:pt x="22" y="128"/>
                </a:cubicBezTo>
                <a:cubicBezTo>
                  <a:pt x="22" y="131"/>
                  <a:pt x="24" y="133"/>
                  <a:pt x="25" y="134"/>
                </a:cubicBezTo>
                <a:cubicBezTo>
                  <a:pt x="28" y="136"/>
                  <a:pt x="31" y="138"/>
                  <a:pt x="34" y="138"/>
                </a:cubicBezTo>
                <a:cubicBezTo>
                  <a:pt x="36" y="138"/>
                  <a:pt x="38" y="137"/>
                  <a:pt x="39" y="136"/>
                </a:cubicBezTo>
                <a:close/>
                <a:moveTo>
                  <a:pt x="218" y="120"/>
                </a:moveTo>
                <a:cubicBezTo>
                  <a:pt x="222" y="116"/>
                  <a:pt x="224" y="110"/>
                  <a:pt x="217" y="105"/>
                </a:cubicBezTo>
                <a:cubicBezTo>
                  <a:pt x="212" y="100"/>
                  <a:pt x="212" y="100"/>
                  <a:pt x="212" y="100"/>
                </a:cubicBezTo>
                <a:cubicBezTo>
                  <a:pt x="184" y="76"/>
                  <a:pt x="153" y="49"/>
                  <a:pt x="145" y="45"/>
                </a:cubicBezTo>
                <a:cubicBezTo>
                  <a:pt x="142" y="46"/>
                  <a:pt x="133" y="49"/>
                  <a:pt x="126" y="51"/>
                </a:cubicBezTo>
                <a:cubicBezTo>
                  <a:pt x="126" y="51"/>
                  <a:pt x="126" y="51"/>
                  <a:pt x="126" y="51"/>
                </a:cubicBezTo>
                <a:cubicBezTo>
                  <a:pt x="125" y="51"/>
                  <a:pt x="115" y="54"/>
                  <a:pt x="105" y="54"/>
                </a:cubicBezTo>
                <a:cubicBezTo>
                  <a:pt x="99" y="54"/>
                  <a:pt x="95" y="53"/>
                  <a:pt x="91" y="51"/>
                </a:cubicBezTo>
                <a:cubicBezTo>
                  <a:pt x="86" y="48"/>
                  <a:pt x="85" y="43"/>
                  <a:pt x="85" y="40"/>
                </a:cubicBezTo>
                <a:cubicBezTo>
                  <a:pt x="85" y="34"/>
                  <a:pt x="90" y="29"/>
                  <a:pt x="94" y="27"/>
                </a:cubicBezTo>
                <a:cubicBezTo>
                  <a:pt x="40" y="20"/>
                  <a:pt x="40" y="20"/>
                  <a:pt x="40" y="20"/>
                </a:cubicBezTo>
                <a:cubicBezTo>
                  <a:pt x="34" y="99"/>
                  <a:pt x="34" y="99"/>
                  <a:pt x="34" y="99"/>
                </a:cubicBezTo>
                <a:cubicBezTo>
                  <a:pt x="38" y="94"/>
                  <a:pt x="43" y="93"/>
                  <a:pt x="46" y="93"/>
                </a:cubicBezTo>
                <a:cubicBezTo>
                  <a:pt x="50" y="93"/>
                  <a:pt x="53" y="95"/>
                  <a:pt x="57" y="97"/>
                </a:cubicBezTo>
                <a:cubicBezTo>
                  <a:pt x="62" y="102"/>
                  <a:pt x="64" y="107"/>
                  <a:pt x="64" y="113"/>
                </a:cubicBezTo>
                <a:cubicBezTo>
                  <a:pt x="68" y="112"/>
                  <a:pt x="73" y="114"/>
                  <a:pt x="77" y="117"/>
                </a:cubicBezTo>
                <a:cubicBezTo>
                  <a:pt x="82" y="121"/>
                  <a:pt x="84" y="127"/>
                  <a:pt x="84" y="133"/>
                </a:cubicBezTo>
                <a:cubicBezTo>
                  <a:pt x="88" y="132"/>
                  <a:pt x="92" y="134"/>
                  <a:pt x="96" y="137"/>
                </a:cubicBezTo>
                <a:cubicBezTo>
                  <a:pt x="101" y="141"/>
                  <a:pt x="103" y="146"/>
                  <a:pt x="103" y="151"/>
                </a:cubicBezTo>
                <a:cubicBezTo>
                  <a:pt x="109" y="149"/>
                  <a:pt x="114" y="151"/>
                  <a:pt x="118" y="154"/>
                </a:cubicBezTo>
                <a:cubicBezTo>
                  <a:pt x="125" y="159"/>
                  <a:pt x="127" y="167"/>
                  <a:pt x="124" y="173"/>
                </a:cubicBezTo>
                <a:cubicBezTo>
                  <a:pt x="129" y="177"/>
                  <a:pt x="129" y="177"/>
                  <a:pt x="129" y="177"/>
                </a:cubicBezTo>
                <a:cubicBezTo>
                  <a:pt x="129" y="178"/>
                  <a:pt x="130" y="178"/>
                  <a:pt x="130" y="178"/>
                </a:cubicBezTo>
                <a:cubicBezTo>
                  <a:pt x="130" y="178"/>
                  <a:pt x="130" y="178"/>
                  <a:pt x="130" y="178"/>
                </a:cubicBezTo>
                <a:cubicBezTo>
                  <a:pt x="132" y="180"/>
                  <a:pt x="134" y="180"/>
                  <a:pt x="136" y="180"/>
                </a:cubicBezTo>
                <a:cubicBezTo>
                  <a:pt x="140" y="180"/>
                  <a:pt x="142" y="178"/>
                  <a:pt x="144" y="176"/>
                </a:cubicBezTo>
                <a:cubicBezTo>
                  <a:pt x="147" y="172"/>
                  <a:pt x="149" y="169"/>
                  <a:pt x="145" y="165"/>
                </a:cubicBezTo>
                <a:cubicBezTo>
                  <a:pt x="144" y="164"/>
                  <a:pt x="144" y="164"/>
                  <a:pt x="144" y="164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19" y="143"/>
                  <a:pt x="119" y="142"/>
                  <a:pt x="119" y="141"/>
                </a:cubicBezTo>
                <a:cubicBezTo>
                  <a:pt x="119" y="140"/>
                  <a:pt x="119" y="139"/>
                  <a:pt x="120" y="138"/>
                </a:cubicBezTo>
                <a:cubicBezTo>
                  <a:pt x="121" y="137"/>
                  <a:pt x="124" y="136"/>
                  <a:pt x="125" y="138"/>
                </a:cubicBezTo>
                <a:cubicBezTo>
                  <a:pt x="157" y="165"/>
                  <a:pt x="157" y="165"/>
                  <a:pt x="157" y="165"/>
                </a:cubicBezTo>
                <a:cubicBezTo>
                  <a:pt x="159" y="166"/>
                  <a:pt x="160" y="166"/>
                  <a:pt x="162" y="166"/>
                </a:cubicBezTo>
                <a:cubicBezTo>
                  <a:pt x="166" y="166"/>
                  <a:pt x="169" y="165"/>
                  <a:pt x="171" y="162"/>
                </a:cubicBezTo>
                <a:cubicBezTo>
                  <a:pt x="173" y="159"/>
                  <a:pt x="174" y="157"/>
                  <a:pt x="174" y="154"/>
                </a:cubicBezTo>
                <a:cubicBezTo>
                  <a:pt x="173" y="151"/>
                  <a:pt x="172" y="149"/>
                  <a:pt x="169" y="146"/>
                </a:cubicBezTo>
                <a:cubicBezTo>
                  <a:pt x="165" y="143"/>
                  <a:pt x="165" y="143"/>
                  <a:pt x="165" y="143"/>
                </a:cubicBezTo>
                <a:cubicBezTo>
                  <a:pt x="165" y="143"/>
                  <a:pt x="165" y="143"/>
                  <a:pt x="165" y="143"/>
                </a:cubicBezTo>
                <a:cubicBezTo>
                  <a:pt x="147" y="129"/>
                  <a:pt x="147" y="129"/>
                  <a:pt x="147" y="129"/>
                </a:cubicBezTo>
                <a:cubicBezTo>
                  <a:pt x="147" y="128"/>
                  <a:pt x="146" y="127"/>
                  <a:pt x="146" y="126"/>
                </a:cubicBezTo>
                <a:cubicBezTo>
                  <a:pt x="146" y="125"/>
                  <a:pt x="146" y="124"/>
                  <a:pt x="147" y="123"/>
                </a:cubicBezTo>
                <a:cubicBezTo>
                  <a:pt x="148" y="122"/>
                  <a:pt x="151" y="121"/>
                  <a:pt x="152" y="123"/>
                </a:cubicBezTo>
                <a:cubicBezTo>
                  <a:pt x="182" y="146"/>
                  <a:pt x="182" y="146"/>
                  <a:pt x="182" y="146"/>
                </a:cubicBezTo>
                <a:cubicBezTo>
                  <a:pt x="184" y="148"/>
                  <a:pt x="186" y="149"/>
                  <a:pt x="188" y="149"/>
                </a:cubicBezTo>
                <a:cubicBezTo>
                  <a:pt x="192" y="149"/>
                  <a:pt x="195" y="147"/>
                  <a:pt x="198" y="144"/>
                </a:cubicBezTo>
                <a:cubicBezTo>
                  <a:pt x="200" y="141"/>
                  <a:pt x="201" y="138"/>
                  <a:pt x="201" y="136"/>
                </a:cubicBezTo>
                <a:cubicBezTo>
                  <a:pt x="201" y="133"/>
                  <a:pt x="199" y="131"/>
                  <a:pt x="196" y="128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73" y="109"/>
                  <a:pt x="173" y="109"/>
                  <a:pt x="173" y="109"/>
                </a:cubicBezTo>
                <a:cubicBezTo>
                  <a:pt x="171" y="108"/>
                  <a:pt x="171" y="105"/>
                  <a:pt x="172" y="103"/>
                </a:cubicBezTo>
                <a:cubicBezTo>
                  <a:pt x="173" y="102"/>
                  <a:pt x="176" y="102"/>
                  <a:pt x="177" y="103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7" y="127"/>
                  <a:pt x="214" y="126"/>
                  <a:pt x="218" y="1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4"/>
          <p:cNvSpPr/>
          <p:nvPr/>
        </p:nvSpPr>
        <p:spPr>
          <a:xfrm>
            <a:off x="4296965" y="4783932"/>
            <a:ext cx="684609" cy="573881"/>
          </a:xfrm>
          <a:custGeom>
            <a:avLst/>
            <a:gdLst/>
            <a:ahLst/>
            <a:cxnLst/>
            <a:rect l="l" t="t" r="r" b="b"/>
            <a:pathLst>
              <a:path w="234" h="196" extrusionOk="0">
                <a:moveTo>
                  <a:pt x="31" y="160"/>
                </a:moveTo>
                <a:cubicBezTo>
                  <a:pt x="31" y="107"/>
                  <a:pt x="31" y="107"/>
                  <a:pt x="31" y="107"/>
                </a:cubicBezTo>
                <a:cubicBezTo>
                  <a:pt x="31" y="103"/>
                  <a:pt x="35" y="99"/>
                  <a:pt x="39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6" y="99"/>
                  <a:pt x="59" y="103"/>
                  <a:pt x="59" y="107"/>
                </a:cubicBezTo>
                <a:cubicBezTo>
                  <a:pt x="59" y="160"/>
                  <a:pt x="59" y="160"/>
                  <a:pt x="59" y="160"/>
                </a:cubicBezTo>
                <a:cubicBezTo>
                  <a:pt x="59" y="164"/>
                  <a:pt x="56" y="168"/>
                  <a:pt x="52" y="168"/>
                </a:cubicBezTo>
                <a:cubicBezTo>
                  <a:pt x="39" y="168"/>
                  <a:pt x="39" y="168"/>
                  <a:pt x="39" y="168"/>
                </a:cubicBezTo>
                <a:cubicBezTo>
                  <a:pt x="35" y="168"/>
                  <a:pt x="31" y="164"/>
                  <a:pt x="31" y="160"/>
                </a:cubicBezTo>
                <a:close/>
                <a:moveTo>
                  <a:pt x="86" y="81"/>
                </a:moveTo>
                <a:cubicBezTo>
                  <a:pt x="81" y="81"/>
                  <a:pt x="78" y="84"/>
                  <a:pt x="78" y="88"/>
                </a:cubicBezTo>
                <a:cubicBezTo>
                  <a:pt x="78" y="160"/>
                  <a:pt x="78" y="160"/>
                  <a:pt x="78" y="160"/>
                </a:cubicBezTo>
                <a:cubicBezTo>
                  <a:pt x="78" y="164"/>
                  <a:pt x="81" y="168"/>
                  <a:pt x="86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103" y="168"/>
                  <a:pt x="106" y="164"/>
                  <a:pt x="106" y="160"/>
                </a:cubicBezTo>
                <a:cubicBezTo>
                  <a:pt x="106" y="88"/>
                  <a:pt x="106" y="88"/>
                  <a:pt x="106" y="88"/>
                </a:cubicBezTo>
                <a:cubicBezTo>
                  <a:pt x="106" y="84"/>
                  <a:pt x="103" y="81"/>
                  <a:pt x="99" y="81"/>
                </a:cubicBezTo>
                <a:lnTo>
                  <a:pt x="86" y="81"/>
                </a:lnTo>
                <a:close/>
                <a:moveTo>
                  <a:pt x="132" y="65"/>
                </a:moveTo>
                <a:cubicBezTo>
                  <a:pt x="128" y="65"/>
                  <a:pt x="125" y="68"/>
                  <a:pt x="125" y="72"/>
                </a:cubicBezTo>
                <a:cubicBezTo>
                  <a:pt x="125" y="160"/>
                  <a:pt x="125" y="160"/>
                  <a:pt x="125" y="160"/>
                </a:cubicBezTo>
                <a:cubicBezTo>
                  <a:pt x="125" y="164"/>
                  <a:pt x="128" y="168"/>
                  <a:pt x="132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50" y="168"/>
                  <a:pt x="153" y="164"/>
                  <a:pt x="153" y="160"/>
                </a:cubicBezTo>
                <a:cubicBezTo>
                  <a:pt x="153" y="72"/>
                  <a:pt x="153" y="72"/>
                  <a:pt x="153" y="72"/>
                </a:cubicBezTo>
                <a:cubicBezTo>
                  <a:pt x="153" y="68"/>
                  <a:pt x="150" y="65"/>
                  <a:pt x="145" y="65"/>
                </a:cubicBezTo>
                <a:lnTo>
                  <a:pt x="132" y="65"/>
                </a:lnTo>
                <a:close/>
                <a:moveTo>
                  <a:pt x="179" y="48"/>
                </a:moveTo>
                <a:cubicBezTo>
                  <a:pt x="175" y="48"/>
                  <a:pt x="172" y="51"/>
                  <a:pt x="172" y="56"/>
                </a:cubicBezTo>
                <a:cubicBezTo>
                  <a:pt x="172" y="160"/>
                  <a:pt x="172" y="160"/>
                  <a:pt x="172" y="160"/>
                </a:cubicBezTo>
                <a:cubicBezTo>
                  <a:pt x="172" y="164"/>
                  <a:pt x="175" y="168"/>
                  <a:pt x="179" y="168"/>
                </a:cubicBezTo>
                <a:cubicBezTo>
                  <a:pt x="192" y="168"/>
                  <a:pt x="192" y="168"/>
                  <a:pt x="192" y="168"/>
                </a:cubicBezTo>
                <a:cubicBezTo>
                  <a:pt x="197" y="168"/>
                  <a:pt x="200" y="164"/>
                  <a:pt x="200" y="160"/>
                </a:cubicBezTo>
                <a:cubicBezTo>
                  <a:pt x="200" y="56"/>
                  <a:pt x="200" y="56"/>
                  <a:pt x="200" y="56"/>
                </a:cubicBezTo>
                <a:cubicBezTo>
                  <a:pt x="200" y="51"/>
                  <a:pt x="197" y="48"/>
                  <a:pt x="192" y="48"/>
                </a:cubicBezTo>
                <a:lnTo>
                  <a:pt x="179" y="48"/>
                </a:lnTo>
                <a:close/>
                <a:moveTo>
                  <a:pt x="35" y="79"/>
                </a:moveTo>
                <a:cubicBezTo>
                  <a:pt x="85" y="70"/>
                  <a:pt x="132" y="52"/>
                  <a:pt x="174" y="27"/>
                </a:cubicBezTo>
                <a:cubicBezTo>
                  <a:pt x="178" y="34"/>
                  <a:pt x="178" y="34"/>
                  <a:pt x="178" y="34"/>
                </a:cubicBezTo>
                <a:cubicBezTo>
                  <a:pt x="192" y="11"/>
                  <a:pt x="192" y="11"/>
                  <a:pt x="192" y="11"/>
                </a:cubicBezTo>
                <a:cubicBezTo>
                  <a:pt x="165" y="9"/>
                  <a:pt x="165" y="9"/>
                  <a:pt x="165" y="9"/>
                </a:cubicBezTo>
                <a:cubicBezTo>
                  <a:pt x="169" y="17"/>
                  <a:pt x="169" y="17"/>
                  <a:pt x="169" y="17"/>
                </a:cubicBezTo>
                <a:cubicBezTo>
                  <a:pt x="128" y="42"/>
                  <a:pt x="82" y="60"/>
                  <a:pt x="33" y="69"/>
                </a:cubicBezTo>
                <a:lnTo>
                  <a:pt x="35" y="79"/>
                </a:lnTo>
                <a:close/>
                <a:moveTo>
                  <a:pt x="234" y="183"/>
                </a:moveTo>
                <a:cubicBezTo>
                  <a:pt x="210" y="169"/>
                  <a:pt x="210" y="169"/>
                  <a:pt x="210" y="169"/>
                </a:cubicBezTo>
                <a:cubicBezTo>
                  <a:pt x="210" y="177"/>
                  <a:pt x="210" y="177"/>
                  <a:pt x="210" y="177"/>
                </a:cubicBezTo>
                <a:cubicBezTo>
                  <a:pt x="19" y="177"/>
                  <a:pt x="19" y="177"/>
                  <a:pt x="19" y="177"/>
                </a:cubicBezTo>
                <a:cubicBezTo>
                  <a:pt x="19" y="24"/>
                  <a:pt x="19" y="24"/>
                  <a:pt x="19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77"/>
                  <a:pt x="8" y="177"/>
                  <a:pt x="8" y="177"/>
                </a:cubicBezTo>
                <a:cubicBezTo>
                  <a:pt x="8" y="183"/>
                  <a:pt x="8" y="183"/>
                  <a:pt x="8" y="183"/>
                </a:cubicBezTo>
                <a:cubicBezTo>
                  <a:pt x="8" y="188"/>
                  <a:pt x="8" y="188"/>
                  <a:pt x="8" y="188"/>
                </a:cubicBezTo>
                <a:cubicBezTo>
                  <a:pt x="210" y="188"/>
                  <a:pt x="210" y="188"/>
                  <a:pt x="210" y="188"/>
                </a:cubicBezTo>
                <a:cubicBezTo>
                  <a:pt x="210" y="196"/>
                  <a:pt x="210" y="196"/>
                  <a:pt x="210" y="196"/>
                </a:cubicBezTo>
                <a:lnTo>
                  <a:pt x="234" y="1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4"/>
          <p:cNvSpPr/>
          <p:nvPr/>
        </p:nvSpPr>
        <p:spPr>
          <a:xfrm>
            <a:off x="4314825" y="3793331"/>
            <a:ext cx="608409" cy="547688"/>
          </a:xfrm>
          <a:custGeom>
            <a:avLst/>
            <a:gdLst/>
            <a:ahLst/>
            <a:cxnLst/>
            <a:rect l="l" t="t" r="r" b="b"/>
            <a:pathLst>
              <a:path w="208" h="187" extrusionOk="0">
                <a:moveTo>
                  <a:pt x="142" y="25"/>
                </a:moveTo>
                <a:cubicBezTo>
                  <a:pt x="129" y="25"/>
                  <a:pt x="129" y="25"/>
                  <a:pt x="129" y="25"/>
                </a:cubicBezTo>
                <a:cubicBezTo>
                  <a:pt x="128" y="18"/>
                  <a:pt x="123" y="12"/>
                  <a:pt x="116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86" y="12"/>
                  <a:pt x="80" y="18"/>
                  <a:pt x="79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11"/>
                  <a:pt x="77" y="0"/>
                  <a:pt x="8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31" y="0"/>
                  <a:pt x="141" y="11"/>
                  <a:pt x="142" y="25"/>
                </a:cubicBezTo>
                <a:close/>
                <a:moveTo>
                  <a:pt x="32" y="104"/>
                </a:moveTo>
                <a:cubicBezTo>
                  <a:pt x="84" y="104"/>
                  <a:pt x="84" y="104"/>
                  <a:pt x="84" y="104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1"/>
                  <a:pt x="89" y="87"/>
                  <a:pt x="94" y="87"/>
                </a:cubicBezTo>
                <a:cubicBezTo>
                  <a:pt x="114" y="87"/>
                  <a:pt x="114" y="87"/>
                  <a:pt x="114" y="87"/>
                </a:cubicBezTo>
                <a:cubicBezTo>
                  <a:pt x="120" y="87"/>
                  <a:pt x="124" y="91"/>
                  <a:pt x="124" y="97"/>
                </a:cubicBezTo>
                <a:cubicBezTo>
                  <a:pt x="124" y="104"/>
                  <a:pt x="124" y="104"/>
                  <a:pt x="124" y="104"/>
                </a:cubicBezTo>
                <a:cubicBezTo>
                  <a:pt x="177" y="104"/>
                  <a:pt x="177" y="104"/>
                  <a:pt x="177" y="104"/>
                </a:cubicBezTo>
                <a:cubicBezTo>
                  <a:pt x="192" y="104"/>
                  <a:pt x="206" y="91"/>
                  <a:pt x="208" y="75"/>
                </a:cubicBezTo>
                <a:cubicBezTo>
                  <a:pt x="208" y="58"/>
                  <a:pt x="208" y="58"/>
                  <a:pt x="208" y="58"/>
                </a:cubicBezTo>
                <a:cubicBezTo>
                  <a:pt x="208" y="43"/>
                  <a:pt x="197" y="31"/>
                  <a:pt x="184" y="31"/>
                </a:cubicBezTo>
                <a:cubicBezTo>
                  <a:pt x="172" y="31"/>
                  <a:pt x="172" y="31"/>
                  <a:pt x="172" y="31"/>
                </a:cubicBezTo>
                <a:cubicBezTo>
                  <a:pt x="167" y="31"/>
                  <a:pt x="167" y="31"/>
                  <a:pt x="167" y="31"/>
                </a:cubicBezTo>
                <a:cubicBezTo>
                  <a:pt x="158" y="31"/>
                  <a:pt x="158" y="31"/>
                  <a:pt x="158" y="31"/>
                </a:cubicBezTo>
                <a:cubicBezTo>
                  <a:pt x="149" y="31"/>
                  <a:pt x="149" y="31"/>
                  <a:pt x="149" y="31"/>
                </a:cubicBezTo>
                <a:cubicBezTo>
                  <a:pt x="143" y="31"/>
                  <a:pt x="143" y="31"/>
                  <a:pt x="143" y="31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11" y="31"/>
                  <a:pt x="0" y="43"/>
                  <a:pt x="0" y="58"/>
                </a:cubicBezTo>
                <a:cubicBezTo>
                  <a:pt x="0" y="75"/>
                  <a:pt x="0" y="75"/>
                  <a:pt x="0" y="75"/>
                </a:cubicBezTo>
                <a:cubicBezTo>
                  <a:pt x="3" y="91"/>
                  <a:pt x="16" y="104"/>
                  <a:pt x="32" y="104"/>
                </a:cubicBezTo>
                <a:close/>
                <a:moveTo>
                  <a:pt x="177" y="113"/>
                </a:moveTo>
                <a:cubicBezTo>
                  <a:pt x="124" y="113"/>
                  <a:pt x="124" y="113"/>
                  <a:pt x="124" y="113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26"/>
                  <a:pt x="120" y="131"/>
                  <a:pt x="114" y="131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89" y="131"/>
                  <a:pt x="84" y="126"/>
                  <a:pt x="84" y="120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32" y="113"/>
                  <a:pt x="32" y="113"/>
                  <a:pt x="32" y="113"/>
                </a:cubicBezTo>
                <a:cubicBezTo>
                  <a:pt x="19" y="113"/>
                  <a:pt x="7" y="106"/>
                  <a:pt x="0" y="95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5"/>
                  <a:pt x="11" y="187"/>
                  <a:pt x="24" y="187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40" y="187"/>
                  <a:pt x="40" y="187"/>
                  <a:pt x="40" y="187"/>
                </a:cubicBezTo>
                <a:cubicBezTo>
                  <a:pt x="49" y="187"/>
                  <a:pt x="49" y="187"/>
                  <a:pt x="49" y="187"/>
                </a:cubicBezTo>
                <a:cubicBezTo>
                  <a:pt x="158" y="187"/>
                  <a:pt x="158" y="187"/>
                  <a:pt x="158" y="187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72" y="187"/>
                  <a:pt x="172" y="187"/>
                  <a:pt x="172" y="187"/>
                </a:cubicBezTo>
                <a:cubicBezTo>
                  <a:pt x="184" y="187"/>
                  <a:pt x="184" y="187"/>
                  <a:pt x="184" y="187"/>
                </a:cubicBezTo>
                <a:cubicBezTo>
                  <a:pt x="197" y="187"/>
                  <a:pt x="208" y="175"/>
                  <a:pt x="208" y="159"/>
                </a:cubicBezTo>
                <a:cubicBezTo>
                  <a:pt x="208" y="95"/>
                  <a:pt x="208" y="95"/>
                  <a:pt x="208" y="95"/>
                </a:cubicBezTo>
                <a:cubicBezTo>
                  <a:pt x="201" y="106"/>
                  <a:pt x="190" y="113"/>
                  <a:pt x="177" y="113"/>
                </a:cubicBezTo>
                <a:close/>
                <a:moveTo>
                  <a:pt x="114" y="94"/>
                </a:moveTo>
                <a:cubicBezTo>
                  <a:pt x="94" y="94"/>
                  <a:pt x="94" y="94"/>
                  <a:pt x="94" y="94"/>
                </a:cubicBezTo>
                <a:cubicBezTo>
                  <a:pt x="93" y="94"/>
                  <a:pt x="91" y="96"/>
                  <a:pt x="91" y="98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91" y="106"/>
                  <a:pt x="91" y="106"/>
                  <a:pt x="91" y="106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91" y="120"/>
                  <a:pt x="91" y="120"/>
                  <a:pt x="91" y="120"/>
                </a:cubicBezTo>
                <a:cubicBezTo>
                  <a:pt x="91" y="122"/>
                  <a:pt x="93" y="123"/>
                  <a:pt x="94" y="123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6" y="123"/>
                  <a:pt x="117" y="122"/>
                  <a:pt x="117" y="120"/>
                </a:cubicBezTo>
                <a:cubicBezTo>
                  <a:pt x="117" y="115"/>
                  <a:pt x="117" y="115"/>
                  <a:pt x="117" y="115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7" y="96"/>
                  <a:pt x="116" y="94"/>
                  <a:pt x="114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850;p34">
            <a:extLst>
              <a:ext uri="{FF2B5EF4-FFF2-40B4-BE49-F238E27FC236}">
                <a16:creationId xmlns:a16="http://schemas.microsoft.com/office/drawing/2014/main" id="{4527C646-DDB8-42EB-8E0A-38086FF49531}"/>
              </a:ext>
            </a:extLst>
          </p:cNvPr>
          <p:cNvSpPr txBox="1"/>
          <p:nvPr/>
        </p:nvSpPr>
        <p:spPr>
          <a:xfrm>
            <a:off x="6360319" y="3163113"/>
            <a:ext cx="2604169" cy="167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C74F"/>
              </a:buClr>
              <a:buSzPts val="2500"/>
            </a:pPr>
            <a:r>
              <a:rPr lang="af-ZA" sz="2400" b="1" noProof="1">
                <a:solidFill>
                  <a:srgbClr val="C00000"/>
                </a:solidFill>
                <a:ea typeface="Open Sans SemiBold"/>
                <a:cs typeface="Open Sans SemiBold"/>
                <a:sym typeface="Open Sans SemiBold"/>
              </a:rPr>
              <a:t>Rumuskan Habit Implementation Plan yang Spesifik</a:t>
            </a:r>
            <a:endParaRPr lang="af-ZA" sz="1600" noProof="1">
              <a:solidFill>
                <a:srgbClr val="C00000"/>
              </a:solidFill>
            </a:endParaRPr>
          </a:p>
        </p:txBody>
      </p:sp>
      <p:sp>
        <p:nvSpPr>
          <p:cNvPr id="24" name="Google Shape;850;p34">
            <a:extLst>
              <a:ext uri="{FF2B5EF4-FFF2-40B4-BE49-F238E27FC236}">
                <a16:creationId xmlns:a16="http://schemas.microsoft.com/office/drawing/2014/main" id="{01120D31-D4E9-4A4B-B90F-88BD04E84F88}"/>
              </a:ext>
            </a:extLst>
          </p:cNvPr>
          <p:cNvSpPr txBox="1"/>
          <p:nvPr/>
        </p:nvSpPr>
        <p:spPr>
          <a:xfrm>
            <a:off x="390527" y="5156345"/>
            <a:ext cx="2604169" cy="117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C74F"/>
              </a:buClr>
              <a:buSzPts val="2500"/>
            </a:pPr>
            <a:r>
              <a:rPr lang="af-ZA" sz="2400" b="1" noProof="1">
                <a:solidFill>
                  <a:srgbClr val="C00000"/>
                </a:solidFill>
                <a:ea typeface="Open Sans SemiBold"/>
                <a:cs typeface="Open Sans SemiBold"/>
                <a:sym typeface="Open Sans SemiBold"/>
              </a:rPr>
              <a:t>Temukan Reward dan Sense of Progress</a:t>
            </a:r>
            <a:endParaRPr lang="af-ZA" sz="1600" noProof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196752"/>
            <a:ext cx="9144000" cy="3960440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95536" y="1484784"/>
            <a:ext cx="84969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sq-AL" sz="6000" b="1" noProof="1">
                <a:solidFill>
                  <a:schemeClr val="bg2"/>
                </a:solidFill>
              </a:rPr>
              <a:t>Tahapan 1 : Rumuskan Jenis Habit yang Mau Anda Bangun</a:t>
            </a:r>
          </a:p>
        </p:txBody>
      </p:sp>
    </p:spTree>
    <p:extLst>
      <p:ext uri="{BB962C8B-B14F-4D97-AF65-F5344CB8AC3E}">
        <p14:creationId xmlns:p14="http://schemas.microsoft.com/office/powerpoint/2010/main" val="4092137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189" y="964796"/>
            <a:ext cx="9126811" cy="589320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 noProof="1"/>
          </a:p>
        </p:txBody>
      </p:sp>
      <p:sp>
        <p:nvSpPr>
          <p:cNvPr id="7" name="Rectangle 6"/>
          <p:cNvSpPr/>
          <p:nvPr/>
        </p:nvSpPr>
        <p:spPr>
          <a:xfrm>
            <a:off x="-34739" y="41466"/>
            <a:ext cx="914282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sq-AL" sz="5400" b="1" noProof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Sampel Good Habits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364" y="1124744"/>
            <a:ext cx="868645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q-AL" sz="3600" b="1" noProof="1">
                <a:solidFill>
                  <a:schemeClr val="bg1"/>
                </a:solidFill>
              </a:rPr>
              <a:t>Habit olahraga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q-AL" sz="3600" b="1" noProof="1">
                <a:solidFill>
                  <a:schemeClr val="bg1"/>
                </a:solidFill>
              </a:rPr>
              <a:t>Habit membaca buku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q-AL" sz="3600" b="1" noProof="1">
                <a:solidFill>
                  <a:schemeClr val="bg1"/>
                </a:solidFill>
              </a:rPr>
              <a:t>Habit menyelesaikan tugas tepat waktu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q-AL" sz="3600" b="1" noProof="1">
                <a:solidFill>
                  <a:schemeClr val="bg1"/>
                </a:solidFill>
              </a:rPr>
              <a:t>Habit belajar mandiri mengembangan skills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q-AL" sz="3600" b="1" noProof="1">
                <a:solidFill>
                  <a:schemeClr val="bg1"/>
                </a:solidFill>
              </a:rPr>
              <a:t>Habit makan sehat (sayur dan buah)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q-AL" sz="3600" b="1" noProof="1">
                <a:solidFill>
                  <a:schemeClr val="bg1"/>
                </a:solidFill>
              </a:rPr>
              <a:t>Habit tafakur dan bersyukur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q-AL" sz="3600" b="1" noProof="1">
                <a:solidFill>
                  <a:schemeClr val="bg1"/>
                </a:solidFill>
              </a:rPr>
              <a:t>Habit baca Al Quran</a:t>
            </a:r>
          </a:p>
        </p:txBody>
      </p:sp>
    </p:spTree>
    <p:extLst>
      <p:ext uri="{BB962C8B-B14F-4D97-AF65-F5344CB8AC3E}">
        <p14:creationId xmlns:p14="http://schemas.microsoft.com/office/powerpoint/2010/main" val="2460988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51984" y="332656"/>
            <a:ext cx="8444125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000" b="1" noProof="1">
                <a:solidFill>
                  <a:schemeClr val="bg1"/>
                </a:solidFill>
              </a:rPr>
              <a:t>Ada s</a:t>
            </a:r>
            <a:r>
              <a:rPr lang="gsw-FR" sz="4000" b="1" noProof="1">
                <a:solidFill>
                  <a:schemeClr val="bg1"/>
                </a:solidFill>
              </a:rPr>
              <a:t>ebuah fenomena menarik tentang Habit Formation.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gsw-FR" sz="4000" b="1" noProof="1">
                <a:solidFill>
                  <a:schemeClr val="bg1"/>
                </a:solidFill>
              </a:rPr>
              <a:t>Fenomena ini disebut sebagai </a:t>
            </a:r>
            <a:r>
              <a:rPr lang="gsw-FR" sz="4000" b="1" u="sng" noProof="1">
                <a:solidFill>
                  <a:schemeClr val="bg1"/>
                </a:solidFill>
              </a:rPr>
              <a:t>“Keystone Habit”. </a:t>
            </a:r>
            <a:endParaRPr lang="id-ID" sz="4000" b="1" u="sng" noProof="1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gsw-FR" sz="4000" b="1" noProof="1">
                <a:solidFill>
                  <a:schemeClr val="bg1"/>
                </a:solidFill>
              </a:rPr>
              <a:t>Maksudnya Anda cukup memulai membangun </a:t>
            </a:r>
            <a:r>
              <a:rPr lang="gsw-FR" sz="4000" b="1" i="1" noProof="1">
                <a:solidFill>
                  <a:schemeClr val="bg1"/>
                </a:solidFill>
              </a:rPr>
              <a:t>One Key Habit</a:t>
            </a:r>
            <a:r>
              <a:rPr lang="gsw-FR" sz="4000" b="1" noProof="1">
                <a:solidFill>
                  <a:schemeClr val="bg1"/>
                </a:solidFill>
              </a:rPr>
              <a:t>; lalu pelan-pelan habit bagus ini akan menular ke pembentukan habit lain dalam hidup Anda.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gsw-FR" sz="40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2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chemeClr val="bg1"/>
                </a:solidFill>
              </a:rPr>
              <a:t>Tetapkan SATU HABIT BARU yang ingin Anda tumbuhkan.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chemeClr val="bg1"/>
                </a:solidFill>
              </a:rPr>
              <a:t>Tulis dalam Notes di Hape Anda.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Action Plan #1 :</a:t>
            </a:r>
            <a:endParaRPr lang="sq-AL" sz="6000" b="1" dirty="0"/>
          </a:p>
        </p:txBody>
      </p:sp>
    </p:spTree>
    <p:extLst>
      <p:ext uri="{BB962C8B-B14F-4D97-AF65-F5344CB8AC3E}">
        <p14:creationId xmlns:p14="http://schemas.microsoft.com/office/powerpoint/2010/main" val="3435619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noProof="1">
                <a:solidFill>
                  <a:schemeClr val="bg1"/>
                </a:solidFill>
              </a:rPr>
              <a:t>Saya akan mulai rutin olahraga jalan kaki selama 10 menit, mulai besok pagi jam 6.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7643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6000" b="1" noProof="1"/>
              <a:t>Contoh Action Plan #1 :</a:t>
            </a:r>
          </a:p>
        </p:txBody>
      </p:sp>
    </p:spTree>
    <p:extLst>
      <p:ext uri="{BB962C8B-B14F-4D97-AF65-F5344CB8AC3E}">
        <p14:creationId xmlns:p14="http://schemas.microsoft.com/office/powerpoint/2010/main" val="2963297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3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8708" y="764704"/>
            <a:ext cx="820891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/>
              <a:t>Pada akhirnya, nasibmu itu amat ditentukan oleh </a:t>
            </a:r>
            <a:r>
              <a:rPr lang="en-US" sz="4400" b="1"/>
              <a:t>serangkaian perilaku (behavior) </a:t>
            </a:r>
            <a:r>
              <a:rPr lang="en-US" sz="4400"/>
              <a:t>yang Anda praktekkan dalam keseharianmu. Dan perilaku atau behavior yang muncul itu </a:t>
            </a:r>
            <a:r>
              <a:rPr lang="en-US" sz="4400" b="1"/>
              <a:t>akan sangat ditentukan oleh habitmu.</a:t>
            </a:r>
          </a:p>
        </p:txBody>
      </p:sp>
    </p:spTree>
    <p:extLst>
      <p:ext uri="{BB962C8B-B14F-4D97-AF65-F5344CB8AC3E}">
        <p14:creationId xmlns:p14="http://schemas.microsoft.com/office/powerpoint/2010/main" val="1903161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196752"/>
            <a:ext cx="9144000" cy="3960440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95536" y="1484784"/>
            <a:ext cx="84969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sq-AL" sz="6000" b="1" noProof="1">
                <a:solidFill>
                  <a:schemeClr val="bg2"/>
                </a:solidFill>
              </a:rPr>
              <a:t>Tahapan </a:t>
            </a:r>
            <a:r>
              <a:rPr lang="en-US" sz="6000" b="1" noProof="1">
                <a:solidFill>
                  <a:schemeClr val="bg2"/>
                </a:solidFill>
              </a:rPr>
              <a:t>2 : Rumuskan Habit Implementation Plan yang Spesifik</a:t>
            </a:r>
            <a:endParaRPr lang="sq-AL" sz="60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4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725144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268760"/>
            <a:ext cx="84969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400" b="1" noProof="1">
                <a:solidFill>
                  <a:schemeClr val="bg2"/>
                </a:solidFill>
              </a:rPr>
              <a:t>Habit Implementation Plan :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4400" b="1" noProof="1">
                <a:solidFill>
                  <a:schemeClr val="bg2"/>
                </a:solidFill>
              </a:rPr>
              <a:t>Rencana spesifik kapan, dimana dan bagaimana Anda akan memulai habit baru</a:t>
            </a:r>
            <a:endParaRPr lang="af-ZA" sz="4400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01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Habit Implementation Plan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539552" y="1137970"/>
            <a:ext cx="820891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Setiap hari, setelah </a:t>
            </a:r>
            <a:r>
              <a:rPr lang="af-ZA" sz="3200" b="1" noProof="1"/>
              <a:t>selesai menjalankan sholat Maghrib, maka saya akan membaca buku minimal 2 halaman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Setiap </a:t>
            </a:r>
            <a:r>
              <a:rPr lang="af-ZA" sz="3200" b="1" noProof="1"/>
              <a:t>pagi jam 8 hingga jam 10 pagi, setelah selesai sarapan pagi, saya akan membuka laptop dan menulis sepanjang 500 kata.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Setiap </a:t>
            </a:r>
            <a:r>
              <a:rPr lang="af-ZA" sz="3200" u="sng" noProof="1"/>
              <a:t>jam 4 sore hari Senin, Kamis dan Sabtu, saya akan pergi ke kolam renang untuk renang sebanyak 3 putaran.</a:t>
            </a:r>
          </a:p>
        </p:txBody>
      </p:sp>
    </p:spTree>
    <p:extLst>
      <p:ext uri="{BB962C8B-B14F-4D97-AF65-F5344CB8AC3E}">
        <p14:creationId xmlns:p14="http://schemas.microsoft.com/office/powerpoint/2010/main" val="2246732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Habit Implementation Plan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533926" y="1340768"/>
            <a:ext cx="820891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q-AL" sz="3200" noProof="1"/>
              <a:t>Setiap break istirahat siang, saya akan menggunakan waktu selama 1</a:t>
            </a:r>
            <a:r>
              <a:rPr lang="en-US" sz="3200" noProof="1"/>
              <a:t>0</a:t>
            </a:r>
            <a:r>
              <a:rPr lang="sq-AL" sz="3200" noProof="1"/>
              <a:t> menit untuk membaca kita suci minimal 1 halaman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q-AL" sz="3200" noProof="1"/>
              <a:t>Setiap pagi, setelah tiba di kantor, saya akan berjalan kaki keliling kantor sebanyak 3 kali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q-AL" sz="3200" noProof="1"/>
              <a:t>Setiap malam, </a:t>
            </a:r>
            <a:r>
              <a:rPr lang="sq-AL" sz="3200" b="1" noProof="1"/>
              <a:t>selepas sholat Isya saya akan mematikan TV dan hape, dan kemudian membaca buku bagus minimal </a:t>
            </a:r>
            <a:r>
              <a:rPr lang="en-US" sz="3200" b="1" noProof="1"/>
              <a:t>3</a:t>
            </a:r>
            <a:r>
              <a:rPr lang="sq-AL" sz="3200" b="1" noProof="1"/>
              <a:t> halaman</a:t>
            </a:r>
          </a:p>
        </p:txBody>
      </p:sp>
    </p:spTree>
    <p:extLst>
      <p:ext uri="{BB962C8B-B14F-4D97-AF65-F5344CB8AC3E}">
        <p14:creationId xmlns:p14="http://schemas.microsoft.com/office/powerpoint/2010/main" val="1131619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196752"/>
            <a:ext cx="9144000" cy="3960440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95536" y="1484784"/>
            <a:ext cx="84969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6000" b="1" noProof="1">
                <a:solidFill>
                  <a:schemeClr val="bg2"/>
                </a:solidFill>
              </a:rPr>
              <a:t>Tips dalam Rumuskan Habit Implementation Plan</a:t>
            </a:r>
            <a:endParaRPr lang="sq-AL" sz="60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49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Rectangle 1"/>
          <p:cNvSpPr/>
          <p:nvPr/>
        </p:nvSpPr>
        <p:spPr>
          <a:xfrm>
            <a:off x="0" y="836712"/>
            <a:ext cx="9144000" cy="3096344"/>
          </a:xfrm>
          <a:prstGeom prst="rect">
            <a:avLst/>
          </a:prstGeom>
          <a:solidFill>
            <a:srgbClr val="FF66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8596" y="1077473"/>
            <a:ext cx="800105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b="1" dirty="0">
                <a:solidFill>
                  <a:schemeClr val="bg1"/>
                </a:solidFill>
              </a:rPr>
              <a:t>Tips</a:t>
            </a:r>
            <a:r>
              <a:rPr lang="id-ID" sz="7500" b="1" dirty="0">
                <a:solidFill>
                  <a:schemeClr val="bg1"/>
                </a:solidFill>
              </a:rPr>
              <a:t> # 1 :</a:t>
            </a:r>
          </a:p>
          <a:p>
            <a:pPr algn="ctr"/>
            <a:r>
              <a:rPr lang="id-ID" sz="7500" b="1" dirty="0">
                <a:solidFill>
                  <a:schemeClr val="bg1"/>
                </a:solidFill>
              </a:rPr>
              <a:t>START SMALL</a:t>
            </a:r>
            <a:endParaRPr lang="en-US" sz="7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63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969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000" b="1">
                <a:solidFill>
                  <a:schemeClr val="bg2"/>
                </a:solidFill>
              </a:rPr>
              <a:t>Kiat #1 : Start Small.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000">
                <a:solidFill>
                  <a:schemeClr val="bg2"/>
                </a:solidFill>
              </a:rPr>
              <a:t>Kalau Anda mau menanamkan sebuah kebiasaan baru yang menantang, ada baiknya diawali dengan small steps.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000">
                <a:solidFill>
                  <a:schemeClr val="bg2"/>
                </a:solidFill>
              </a:rPr>
              <a:t>Small wins itu penting, begitu kata para peneliti perilaku. “Kemenangan kecil” itu akan memotivasi Anda untuk terus bergerak ke level yang lebih tinggi.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Yodhia Antariksa\Documents\Project ONLINE\Blog Strategi\z - IMAGE\Fotolia_33275858_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4811"/>
            <a:ext cx="9144000" cy="610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1619"/>
            <a:ext cx="3923928" cy="6846381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179512" y="116632"/>
            <a:ext cx="345638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000">
                <a:solidFill>
                  <a:schemeClr val="bg2"/>
                </a:solidFill>
              </a:rPr>
              <a:t>Sebaliknya, memulai sebuah kebiasaan baru dengan target yang langung menjulang, biasanya akan lebih mudah gagal.</a:t>
            </a:r>
          </a:p>
          <a:p>
            <a:pPr algn="r">
              <a:spcBef>
                <a:spcPts val="600"/>
              </a:spcBef>
              <a:spcAft>
                <a:spcPts val="600"/>
              </a:spcAft>
            </a:pPr>
            <a:endParaRPr lang="id-ID" sz="4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52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29462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95536" y="548680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000" noProof="1">
                <a:solidFill>
                  <a:schemeClr val="bg1"/>
                </a:solidFill>
              </a:rPr>
              <a:t>Kenapa action pertama harus so simpel dan mudah dilakukan? </a:t>
            </a:r>
            <a:r>
              <a:rPr lang="id-ID" sz="4000" b="1" u="sng" noProof="1">
                <a:solidFill>
                  <a:schemeClr val="bg1"/>
                </a:solidFill>
              </a:rPr>
              <a:t>Sebab pada dasarnya kita semua ini pemalas dan punya resistance to change.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000" noProof="1">
                <a:solidFill>
                  <a:schemeClr val="bg1"/>
                </a:solidFill>
              </a:rPr>
              <a:t>Untuk melawan inersia (kecenderungan malas bergerak) yang bersemayam dalam ragamu itu, maka </a:t>
            </a:r>
            <a:r>
              <a:rPr lang="id-ID" sz="4000" b="1" u="sng" noProof="1">
                <a:solidFill>
                  <a:schemeClr val="bg1"/>
                </a:solidFill>
              </a:rPr>
              <a:t>action pertama harusnya yang so simple.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548680"/>
            <a:ext cx="83181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sq-AL" sz="4400" noProof="1">
                <a:solidFill>
                  <a:schemeClr val="bg1"/>
                </a:solidFill>
              </a:rPr>
              <a:t>Contoh action yang so simple : </a:t>
            </a:r>
            <a:endParaRPr lang="id-ID" sz="4400" noProof="1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id-ID" sz="4400" noProof="1">
                <a:solidFill>
                  <a:schemeClr val="bg1"/>
                </a:solidFill>
              </a:rPr>
              <a:t>A</a:t>
            </a:r>
            <a:r>
              <a:rPr lang="sq-AL" sz="4400" noProof="1">
                <a:solidFill>
                  <a:schemeClr val="bg1"/>
                </a:solidFill>
              </a:rPr>
              <a:t>lih-alih mau olahraga lari 1 KM per minggu, cukup mulai besok jalan kaki keliling kantor 3 menit saja, setiap pas istirahat siang. Cukup 3 menit saja. Masak sih nggak bisa. </a:t>
            </a:r>
            <a:endParaRPr lang="sq-AL" sz="440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4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514" y="2735702"/>
            <a:ext cx="9144000" cy="159569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5514" y="4797152"/>
            <a:ext cx="9144000" cy="15956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59438"/>
            <a:ext cx="9144000" cy="159569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2249" y="503454"/>
            <a:ext cx="8001056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560"/>
              </a:lnSpc>
            </a:pPr>
            <a:r>
              <a:rPr lang="id-ID" sz="8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8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habit</a:t>
            </a:r>
            <a:r>
              <a:rPr lang="id-ID" sz="8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4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9676" y="2621184"/>
            <a:ext cx="6840760" cy="1335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6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behavior</a:t>
            </a:r>
            <a:r>
              <a:rPr lang="id-ID" sz="6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27878" y="4970666"/>
            <a:ext cx="52882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destiny</a:t>
            </a:r>
            <a:endParaRPr lang="en-US" sz="7200"/>
          </a:p>
        </p:txBody>
      </p:sp>
      <p:sp>
        <p:nvSpPr>
          <p:cNvPr id="12" name="Down Arrow 11"/>
          <p:cNvSpPr/>
          <p:nvPr/>
        </p:nvSpPr>
        <p:spPr>
          <a:xfrm>
            <a:off x="3995936" y="1871606"/>
            <a:ext cx="1152128" cy="749578"/>
          </a:xfrm>
          <a:prstGeom prst="downArrow">
            <a:avLst/>
          </a:prstGeom>
          <a:solidFill>
            <a:srgbClr val="0033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990422" y="4221088"/>
            <a:ext cx="1152128" cy="749578"/>
          </a:xfrm>
          <a:prstGeom prst="downArrow">
            <a:avLst/>
          </a:prstGeom>
          <a:solidFill>
            <a:srgbClr val="0033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9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548680"/>
            <a:ext cx="83181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sq-AL" sz="4400" noProof="1">
                <a:solidFill>
                  <a:schemeClr val="bg1"/>
                </a:solidFill>
              </a:rPr>
              <a:t>Contoh </a:t>
            </a:r>
            <a:r>
              <a:rPr lang="id-ID" sz="4400" noProof="1">
                <a:solidFill>
                  <a:schemeClr val="bg1"/>
                </a:solidFill>
              </a:rPr>
              <a:t>lain </a:t>
            </a:r>
            <a:r>
              <a:rPr lang="sq-AL" sz="4400" noProof="1">
                <a:solidFill>
                  <a:schemeClr val="bg1"/>
                </a:solidFill>
              </a:rPr>
              <a:t>action yang so simple : </a:t>
            </a:r>
            <a:endParaRPr lang="id-ID" sz="4400" noProof="1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id-ID" sz="4400" noProof="1">
                <a:solidFill>
                  <a:schemeClr val="bg1"/>
                </a:solidFill>
              </a:rPr>
              <a:t>A</a:t>
            </a:r>
            <a:r>
              <a:rPr lang="sq-AL" sz="4400" noProof="1">
                <a:solidFill>
                  <a:schemeClr val="bg1"/>
                </a:solidFill>
              </a:rPr>
              <a:t>lih-alih mau baca buku 3 atau 4 buku perminggu, cukup mulai besok baca 1 halaman buku saja, tiap malam sehabis sholat Maghrib. </a:t>
            </a:r>
            <a:r>
              <a:rPr lang="sq-AL" sz="4400" b="1" u="sng" noProof="1">
                <a:solidFill>
                  <a:schemeClr val="bg1"/>
                </a:solidFill>
              </a:rPr>
              <a:t>Just one page.</a:t>
            </a:r>
            <a:endParaRPr lang="sq-AL" sz="4400" b="1" u="sng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4192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428178"/>
            <a:ext cx="831815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800" noProof="1">
                <a:solidFill>
                  <a:schemeClr val="bg1"/>
                </a:solidFill>
              </a:rPr>
              <a:t>Keberhasilan melakukan </a:t>
            </a:r>
            <a:r>
              <a:rPr lang="en-US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actions (small wins) akan ciptakan Sense of Progress</a:t>
            </a:r>
            <a:r>
              <a:rPr lang="en-US" sz="4800" noProof="1">
                <a:solidFill>
                  <a:schemeClr val="bg1"/>
                </a:solidFill>
              </a:rPr>
              <a:t>. Dan ini krusial. Sebab studi menunjukkan </a:t>
            </a:r>
            <a:r>
              <a:rPr lang="en-US" sz="48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Sense of Progress adalah Motivator Terbaik </a:t>
            </a:r>
            <a:r>
              <a:rPr lang="en-US" sz="4800" noProof="1">
                <a:solidFill>
                  <a:schemeClr val="bg1"/>
                </a:solidFill>
              </a:rPr>
              <a:t>agar Anda mau bergerak maju secara konsisten. </a:t>
            </a:r>
            <a:endParaRPr lang="sq-AL" sz="480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2033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0" y="428178"/>
            <a:ext cx="87310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8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actions + small wins = sense of progress.</a:t>
            </a:r>
          </a:p>
        </p:txBody>
      </p:sp>
    </p:spTree>
    <p:extLst>
      <p:ext uri="{BB962C8B-B14F-4D97-AF65-F5344CB8AC3E}">
        <p14:creationId xmlns:p14="http://schemas.microsoft.com/office/powerpoint/2010/main" val="2592090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Rectangle 1"/>
          <p:cNvSpPr/>
          <p:nvPr/>
        </p:nvSpPr>
        <p:spPr>
          <a:xfrm>
            <a:off x="0" y="836712"/>
            <a:ext cx="9144000" cy="43924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9512" y="1077473"/>
            <a:ext cx="856895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b="1" dirty="0">
                <a:solidFill>
                  <a:schemeClr val="bg1"/>
                </a:solidFill>
              </a:rPr>
              <a:t>Tips</a:t>
            </a:r>
            <a:r>
              <a:rPr lang="id-ID" sz="7500" b="1" dirty="0">
                <a:solidFill>
                  <a:schemeClr val="bg1"/>
                </a:solidFill>
              </a:rPr>
              <a:t> # 2 :</a:t>
            </a:r>
          </a:p>
          <a:p>
            <a:pPr algn="ctr"/>
            <a:r>
              <a:rPr lang="id-ID" sz="7500" b="1" dirty="0">
                <a:solidFill>
                  <a:schemeClr val="bg1"/>
                </a:solidFill>
              </a:rPr>
              <a:t>Lakukan New Habit pada Jam yang Sama</a:t>
            </a:r>
            <a:endParaRPr lang="en-US" sz="7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298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4441" y="548680"/>
            <a:ext cx="8784976" cy="50167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chemeClr val="bg1"/>
                </a:solidFill>
              </a:rPr>
              <a:t>Kiat # 2 : Tentukan Waktu yang Sama untuk Membangun Habit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chemeClr val="bg1"/>
                </a:solidFill>
              </a:rPr>
              <a:t>Lakukan habit yang ingin Anda bangun pada jam yang sama tiap harinya.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chemeClr val="bg1"/>
                </a:solidFill>
              </a:rPr>
              <a:t>Misal : membaca buku setiap malam jam 19.30. Atau melakukan olahraga setiap habis Sholat Subuh.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odhia Antariksa\Documents\Project ONLINE\Blog Strategi\z - IMAGE\z lar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6623" cy="61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80112" y="1844824"/>
            <a:ext cx="3563888" cy="5013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24128" y="1893871"/>
            <a:ext cx="3323171" cy="50167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sz="4000" b="1" noProof="1">
                <a:solidFill>
                  <a:schemeClr val="bg1"/>
                </a:solidFill>
              </a:rPr>
              <a:t>H</a:t>
            </a:r>
            <a:r>
              <a:rPr lang="af-ZA" sz="4000" b="1" noProof="1">
                <a:solidFill>
                  <a:schemeClr val="bg1"/>
                </a:solidFill>
              </a:rPr>
              <a:t>abit yang dilakukan pada jam yang sama akan lebih mudah nempel dalam perilaku keseharianmu. </a:t>
            </a:r>
          </a:p>
        </p:txBody>
      </p:sp>
    </p:spTree>
    <p:extLst>
      <p:ext uri="{BB962C8B-B14F-4D97-AF65-F5344CB8AC3E}">
        <p14:creationId xmlns:p14="http://schemas.microsoft.com/office/powerpoint/2010/main" val="2482765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Rectangle 1"/>
          <p:cNvSpPr/>
          <p:nvPr/>
        </p:nvSpPr>
        <p:spPr>
          <a:xfrm>
            <a:off x="0" y="836712"/>
            <a:ext cx="9144000" cy="439248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9512" y="1077473"/>
            <a:ext cx="856895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b="1" dirty="0">
                <a:solidFill>
                  <a:schemeClr val="bg1"/>
                </a:solidFill>
              </a:rPr>
              <a:t>Tips</a:t>
            </a:r>
            <a:r>
              <a:rPr lang="id-ID" sz="7500" b="1" dirty="0">
                <a:solidFill>
                  <a:schemeClr val="bg1"/>
                </a:solidFill>
              </a:rPr>
              <a:t> # 3 :</a:t>
            </a:r>
          </a:p>
          <a:p>
            <a:pPr algn="ctr"/>
            <a:r>
              <a:rPr lang="id-ID" sz="7500" b="1" dirty="0">
                <a:solidFill>
                  <a:schemeClr val="bg1"/>
                </a:solidFill>
              </a:rPr>
              <a:t>Cantolkan New Habit pada Old Habits</a:t>
            </a:r>
            <a:endParaRPr lang="en-US" sz="7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79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48354" y="305068"/>
            <a:ext cx="8444125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gsw-FR" sz="4000" b="1" noProof="1">
                <a:solidFill>
                  <a:schemeClr val="bg1"/>
                </a:solidFill>
              </a:rPr>
              <a:t>Kiat # 3 : Cantolkan Habit Baru dalam Habit Lama</a:t>
            </a:r>
          </a:p>
          <a:p>
            <a:pPr algn="ctr"/>
            <a:r>
              <a:rPr lang="gsw-FR" sz="4000" noProof="1">
                <a:solidFill>
                  <a:schemeClr val="bg1"/>
                </a:solidFill>
              </a:rPr>
              <a:t>Misal Anda sudah punya ritual sholat Maghrib. Maka Anda bisa cantolkan habit baru misal : akan membaca Al Qur’an dua halaman setiap habis </a:t>
            </a:r>
            <a:endParaRPr lang="id-ID" sz="4000" noProof="1">
              <a:solidFill>
                <a:schemeClr val="bg1"/>
              </a:solidFill>
            </a:endParaRPr>
          </a:p>
          <a:p>
            <a:pPr algn="ctr"/>
            <a:r>
              <a:rPr lang="gsw-FR" sz="4000" noProof="1">
                <a:solidFill>
                  <a:schemeClr val="bg1"/>
                </a:solidFill>
              </a:rPr>
              <a:t>sholat Maghrib.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Yodhia Antariksa\Documents\Project ONLINE\Blog Strategi\z - IMAGE\Image Lagi\Buecherkubus-a188727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" y="1364518"/>
            <a:ext cx="9131496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28623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3600" b="1" noProof="1">
                <a:solidFill>
                  <a:schemeClr val="bg1"/>
                </a:solidFill>
              </a:rPr>
              <a:t>Atau misal Anda sudah punya habit makan malam di jam yang sama. </a:t>
            </a:r>
          </a:p>
          <a:p>
            <a:pPr algn="ctr"/>
            <a:r>
              <a:rPr lang="id-ID" sz="3600" b="1" noProof="1">
                <a:solidFill>
                  <a:schemeClr val="bg1"/>
                </a:solidFill>
              </a:rPr>
              <a:t>Anda bisa cantolkan habit baru, misal : setiap habis makan malam, akan mematikan TV dan lalu membaca buku 2 halaman.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80526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49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7524" y="332655"/>
            <a:ext cx="856895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4400" b="1" dirty="0">
                <a:solidFill>
                  <a:schemeClr val="bg1"/>
                </a:solidFill>
              </a:rPr>
              <a:t>Demikianlah </a:t>
            </a:r>
            <a:r>
              <a:rPr lang="en-US" sz="4400" b="1" dirty="0">
                <a:solidFill>
                  <a:schemeClr val="bg1"/>
                </a:solidFill>
              </a:rPr>
              <a:t>3</a:t>
            </a:r>
            <a:r>
              <a:rPr lang="id-ID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chemeClr val="bg1"/>
                </a:solidFill>
              </a:rPr>
              <a:t>tips </a:t>
            </a:r>
            <a:r>
              <a:rPr lang="id-ID" sz="4400" b="1" dirty="0">
                <a:solidFill>
                  <a:schemeClr val="bg1"/>
                </a:solidFill>
              </a:rPr>
              <a:t>untuk m</a:t>
            </a:r>
            <a:r>
              <a:rPr lang="sq-AL" sz="4400" b="1" noProof="1">
                <a:solidFill>
                  <a:schemeClr val="bg1"/>
                </a:solidFill>
              </a:rPr>
              <a:t>erumuskan HABIT Implementation Plan :</a:t>
            </a:r>
          </a:p>
          <a:p>
            <a:endParaRPr lang="id-ID" sz="4400" b="1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id-ID" sz="4000" b="1" i="1" dirty="0">
                <a:solidFill>
                  <a:schemeClr val="bg1"/>
                </a:solidFill>
              </a:rPr>
              <a:t>Start Small (Take Baby Steps)</a:t>
            </a:r>
          </a:p>
          <a:p>
            <a:pPr marL="742950" indent="-742950">
              <a:buFont typeface="+mj-lt"/>
              <a:buAutoNum type="arabicPeriod"/>
            </a:pPr>
            <a:r>
              <a:rPr lang="id-ID" sz="4000" b="1" i="1" dirty="0">
                <a:solidFill>
                  <a:schemeClr val="bg1"/>
                </a:solidFill>
              </a:rPr>
              <a:t>Lakukan di Jam yang Sama</a:t>
            </a:r>
          </a:p>
          <a:p>
            <a:pPr marL="742950" indent="-742950">
              <a:buFont typeface="+mj-lt"/>
              <a:buAutoNum type="arabicPeriod"/>
            </a:pPr>
            <a:r>
              <a:rPr lang="id-ID" sz="4000" b="1" i="1" dirty="0">
                <a:solidFill>
                  <a:schemeClr val="bg1"/>
                </a:solidFill>
              </a:rPr>
              <a:t>Cantolkan New Habits pada Old Habits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3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78060"/>
            <a:ext cx="9144000" cy="188518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5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692" y="2844799"/>
            <a:ext cx="7536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</a:rPr>
              <a:t>3 Sampel Good Habits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0" y="0"/>
            <a:ext cx="9144000" cy="23488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Rumuskan </a:t>
            </a:r>
            <a:r>
              <a:rPr lang="en-US" sz="60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Habit Implementation Plan </a:t>
            </a:r>
            <a:r>
              <a:rPr lang="en-US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secara Spesifik.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Action Plan #2 :</a:t>
            </a:r>
            <a:endParaRPr lang="sq-AL" sz="6000" b="1" dirty="0"/>
          </a:p>
        </p:txBody>
      </p:sp>
    </p:spTree>
    <p:extLst>
      <p:ext uri="{BB962C8B-B14F-4D97-AF65-F5344CB8AC3E}">
        <p14:creationId xmlns:p14="http://schemas.microsoft.com/office/powerpoint/2010/main" val="3854824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noProof="1">
                <a:solidFill>
                  <a:schemeClr val="bg1"/>
                </a:solidFill>
              </a:rPr>
              <a:t>Saya akan mulai olahraga jalan kaki keliling komplek selama 10 menit, tiap jam 6 pagi.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7643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6000" b="1" noProof="1"/>
              <a:t>Contoh Action Plan #2 :</a:t>
            </a:r>
          </a:p>
        </p:txBody>
      </p:sp>
    </p:spTree>
    <p:extLst>
      <p:ext uri="{BB962C8B-B14F-4D97-AF65-F5344CB8AC3E}">
        <p14:creationId xmlns:p14="http://schemas.microsoft.com/office/powerpoint/2010/main" val="3970590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Habit Implementation Plan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539552" y="1137970"/>
            <a:ext cx="820891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Setiap hari, setelah selesai menjalankan sholat Maghrib, maka saya akan membaca buku minimal 3 halaman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Setiap pagi jam 8 saya akan menuliskan tiga hal penting yang akan saya kerjakan di hari itu. 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Setiap jam 6 pagi saya akan jalan kaki di sekitar kompleks selama 10 menit saja. </a:t>
            </a:r>
          </a:p>
        </p:txBody>
      </p:sp>
    </p:spTree>
    <p:extLst>
      <p:ext uri="{BB962C8B-B14F-4D97-AF65-F5344CB8AC3E}">
        <p14:creationId xmlns:p14="http://schemas.microsoft.com/office/powerpoint/2010/main" val="24155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4"/>
          <p:cNvSpPr txBox="1"/>
          <p:nvPr/>
        </p:nvSpPr>
        <p:spPr>
          <a:xfrm>
            <a:off x="519112" y="210145"/>
            <a:ext cx="7725296" cy="69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262626"/>
              </a:buClr>
              <a:buSzPts val="6000"/>
            </a:pPr>
            <a:r>
              <a:rPr lang="af-ZA" sz="4500" noProof="1">
                <a:solidFill>
                  <a:srgbClr val="C00000"/>
                </a:solidFill>
                <a:ea typeface="Montserrat"/>
                <a:cs typeface="Montserrat"/>
                <a:sym typeface="Montserrat"/>
              </a:rPr>
              <a:t>Tahapan Kunci Membangun Good Habits</a:t>
            </a:r>
            <a:endParaRPr lang="af-ZA" sz="1350" noProof="1">
              <a:solidFill>
                <a:srgbClr val="C00000"/>
              </a:solidFill>
            </a:endParaRPr>
          </a:p>
        </p:txBody>
      </p:sp>
      <p:sp>
        <p:nvSpPr>
          <p:cNvPr id="844" name="Google Shape;844;p34"/>
          <p:cNvSpPr/>
          <p:nvPr/>
        </p:nvSpPr>
        <p:spPr>
          <a:xfrm>
            <a:off x="3167063" y="4572000"/>
            <a:ext cx="2511028" cy="1177528"/>
          </a:xfrm>
          <a:custGeom>
            <a:avLst/>
            <a:gdLst/>
            <a:ahLst/>
            <a:cxnLst/>
            <a:rect l="l" t="t" r="r" b="b"/>
            <a:pathLst>
              <a:path w="858" h="402" extrusionOk="0">
                <a:moveTo>
                  <a:pt x="1" y="30"/>
                </a:moveTo>
                <a:cubicBezTo>
                  <a:pt x="0" y="45"/>
                  <a:pt x="28" y="69"/>
                  <a:pt x="28" y="84"/>
                </a:cubicBezTo>
                <a:cubicBezTo>
                  <a:pt x="29" y="99"/>
                  <a:pt x="4" y="138"/>
                  <a:pt x="16" y="179"/>
                </a:cubicBezTo>
                <a:cubicBezTo>
                  <a:pt x="35" y="245"/>
                  <a:pt x="258" y="174"/>
                  <a:pt x="275" y="190"/>
                </a:cubicBezTo>
                <a:cubicBezTo>
                  <a:pt x="303" y="215"/>
                  <a:pt x="271" y="289"/>
                  <a:pt x="286" y="314"/>
                </a:cubicBezTo>
                <a:cubicBezTo>
                  <a:pt x="309" y="352"/>
                  <a:pt x="654" y="402"/>
                  <a:pt x="826" y="283"/>
                </a:cubicBezTo>
                <a:cubicBezTo>
                  <a:pt x="858" y="260"/>
                  <a:pt x="819" y="188"/>
                  <a:pt x="841" y="9"/>
                </a:cubicBezTo>
                <a:cubicBezTo>
                  <a:pt x="842" y="4"/>
                  <a:pt x="838" y="0"/>
                  <a:pt x="83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1" y="1"/>
                  <a:pt x="19" y="3"/>
                </a:cubicBezTo>
                <a:cubicBezTo>
                  <a:pt x="11" y="12"/>
                  <a:pt x="2" y="23"/>
                  <a:pt x="1" y="30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34"/>
          <p:cNvSpPr/>
          <p:nvPr/>
        </p:nvSpPr>
        <p:spPr>
          <a:xfrm>
            <a:off x="2877740" y="3673078"/>
            <a:ext cx="3084909" cy="850106"/>
          </a:xfrm>
          <a:custGeom>
            <a:avLst/>
            <a:gdLst/>
            <a:ahLst/>
            <a:cxnLst/>
            <a:rect l="l" t="t" r="r" b="b"/>
            <a:pathLst>
              <a:path w="1054" h="290" extrusionOk="0">
                <a:moveTo>
                  <a:pt x="2" y="123"/>
                </a:moveTo>
                <a:cubicBezTo>
                  <a:pt x="0" y="164"/>
                  <a:pt x="84" y="181"/>
                  <a:pt x="98" y="209"/>
                </a:cubicBezTo>
                <a:cubicBezTo>
                  <a:pt x="105" y="221"/>
                  <a:pt x="86" y="249"/>
                  <a:pt x="88" y="266"/>
                </a:cubicBezTo>
                <a:cubicBezTo>
                  <a:pt x="89" y="274"/>
                  <a:pt x="102" y="283"/>
                  <a:pt x="114" y="289"/>
                </a:cubicBezTo>
                <a:cubicBezTo>
                  <a:pt x="115" y="290"/>
                  <a:pt x="117" y="290"/>
                  <a:pt x="119" y="290"/>
                </a:cubicBezTo>
                <a:cubicBezTo>
                  <a:pt x="944" y="290"/>
                  <a:pt x="944" y="290"/>
                  <a:pt x="944" y="290"/>
                </a:cubicBezTo>
                <a:cubicBezTo>
                  <a:pt x="944" y="290"/>
                  <a:pt x="944" y="290"/>
                  <a:pt x="944" y="290"/>
                </a:cubicBezTo>
                <a:cubicBezTo>
                  <a:pt x="959" y="184"/>
                  <a:pt x="1006" y="104"/>
                  <a:pt x="1052" y="11"/>
                </a:cubicBezTo>
                <a:cubicBezTo>
                  <a:pt x="1052" y="11"/>
                  <a:pt x="1052" y="11"/>
                  <a:pt x="1052" y="11"/>
                </a:cubicBezTo>
                <a:cubicBezTo>
                  <a:pt x="1054" y="6"/>
                  <a:pt x="1050" y="0"/>
                  <a:pt x="1044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2" y="1"/>
                  <a:pt x="80" y="3"/>
                </a:cubicBezTo>
                <a:cubicBezTo>
                  <a:pt x="44" y="44"/>
                  <a:pt x="4" y="87"/>
                  <a:pt x="2" y="123"/>
                </a:cubicBezTo>
                <a:close/>
              </a:path>
            </a:pathLst>
          </a:custGeom>
          <a:solidFill>
            <a:srgbClr val="996633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4"/>
          <p:cNvSpPr/>
          <p:nvPr/>
        </p:nvSpPr>
        <p:spPr>
          <a:xfrm>
            <a:off x="3178969" y="2774157"/>
            <a:ext cx="2930128" cy="848915"/>
          </a:xfrm>
          <a:custGeom>
            <a:avLst/>
            <a:gdLst/>
            <a:ahLst/>
            <a:cxnLst/>
            <a:rect l="l" t="t" r="r" b="b"/>
            <a:pathLst>
              <a:path w="1001" h="290" extrusionOk="0">
                <a:moveTo>
                  <a:pt x="9" y="110"/>
                </a:moveTo>
                <a:cubicBezTo>
                  <a:pt x="3" y="160"/>
                  <a:pt x="35" y="195"/>
                  <a:pt x="32" y="224"/>
                </a:cubicBezTo>
                <a:cubicBezTo>
                  <a:pt x="30" y="240"/>
                  <a:pt x="19" y="258"/>
                  <a:pt x="4" y="277"/>
                </a:cubicBezTo>
                <a:cubicBezTo>
                  <a:pt x="0" y="283"/>
                  <a:pt x="4" y="290"/>
                  <a:pt x="10" y="290"/>
                </a:cubicBezTo>
                <a:cubicBezTo>
                  <a:pt x="954" y="290"/>
                  <a:pt x="954" y="290"/>
                  <a:pt x="954" y="290"/>
                </a:cubicBezTo>
                <a:cubicBezTo>
                  <a:pt x="958" y="290"/>
                  <a:pt x="961" y="288"/>
                  <a:pt x="962" y="285"/>
                </a:cubicBezTo>
                <a:cubicBezTo>
                  <a:pt x="984" y="219"/>
                  <a:pt x="1001" y="110"/>
                  <a:pt x="981" y="6"/>
                </a:cubicBezTo>
                <a:cubicBezTo>
                  <a:pt x="980" y="2"/>
                  <a:pt x="977" y="0"/>
                  <a:pt x="973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5" y="0"/>
                  <a:pt x="32" y="2"/>
                  <a:pt x="31" y="5"/>
                </a:cubicBezTo>
                <a:cubicBezTo>
                  <a:pt x="19" y="43"/>
                  <a:pt x="12" y="79"/>
                  <a:pt x="9" y="11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4"/>
          <p:cNvSpPr/>
          <p:nvPr/>
        </p:nvSpPr>
        <p:spPr>
          <a:xfrm>
            <a:off x="3299222" y="1778794"/>
            <a:ext cx="2733675" cy="945356"/>
          </a:xfrm>
          <a:custGeom>
            <a:avLst/>
            <a:gdLst/>
            <a:ahLst/>
            <a:cxnLst/>
            <a:rect l="l" t="t" r="r" b="b"/>
            <a:pathLst>
              <a:path w="934" h="323" extrusionOk="0">
                <a:moveTo>
                  <a:pt x="775" y="115"/>
                </a:moveTo>
                <a:cubicBezTo>
                  <a:pt x="548" y="0"/>
                  <a:pt x="322" y="22"/>
                  <a:pt x="202" y="85"/>
                </a:cubicBezTo>
                <a:cubicBezTo>
                  <a:pt x="94" y="141"/>
                  <a:pt x="34" y="228"/>
                  <a:pt x="2" y="312"/>
                </a:cubicBezTo>
                <a:cubicBezTo>
                  <a:pt x="0" y="317"/>
                  <a:pt x="3" y="323"/>
                  <a:pt x="9" y="323"/>
                </a:cubicBezTo>
                <a:cubicBezTo>
                  <a:pt x="925" y="323"/>
                  <a:pt x="925" y="323"/>
                  <a:pt x="925" y="323"/>
                </a:cubicBezTo>
                <a:cubicBezTo>
                  <a:pt x="930" y="323"/>
                  <a:pt x="934" y="318"/>
                  <a:pt x="932" y="313"/>
                </a:cubicBezTo>
                <a:cubicBezTo>
                  <a:pt x="910" y="233"/>
                  <a:pt x="863" y="159"/>
                  <a:pt x="775" y="11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4"/>
          <p:cNvSpPr txBox="1"/>
          <p:nvPr/>
        </p:nvSpPr>
        <p:spPr>
          <a:xfrm>
            <a:off x="84166" y="2251472"/>
            <a:ext cx="1826741" cy="167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FFC74F"/>
              </a:buClr>
              <a:buSzPts val="2500"/>
            </a:pPr>
            <a:r>
              <a:rPr lang="af-ZA" sz="2400" b="1" noProof="1">
                <a:solidFill>
                  <a:srgbClr val="C00000"/>
                </a:solidFill>
                <a:ea typeface="Open Sans SemiBold"/>
                <a:cs typeface="Open Sans SemiBold"/>
                <a:sym typeface="Open Sans SemiBold"/>
              </a:rPr>
              <a:t>Tetapkan Jenis Habit yang mau Dibangun</a:t>
            </a:r>
            <a:endParaRPr lang="af-ZA" sz="1600" noProof="1">
              <a:solidFill>
                <a:srgbClr val="C00000"/>
              </a:solidFill>
            </a:endParaRPr>
          </a:p>
        </p:txBody>
      </p:sp>
      <p:sp>
        <p:nvSpPr>
          <p:cNvPr id="852" name="Google Shape;852;p34"/>
          <p:cNvSpPr txBox="1"/>
          <p:nvPr/>
        </p:nvSpPr>
        <p:spPr>
          <a:xfrm>
            <a:off x="6582965" y="2109788"/>
            <a:ext cx="1156097" cy="144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912B"/>
              </a:buClr>
              <a:buSzPts val="10200"/>
            </a:pPr>
            <a:r>
              <a:rPr lang="en-US" sz="765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350">
              <a:solidFill>
                <a:srgbClr val="C00000"/>
              </a:solidFill>
            </a:endParaRPr>
          </a:p>
        </p:txBody>
      </p:sp>
      <p:sp>
        <p:nvSpPr>
          <p:cNvPr id="854" name="Google Shape;854;p34"/>
          <p:cNvSpPr txBox="1"/>
          <p:nvPr/>
        </p:nvSpPr>
        <p:spPr>
          <a:xfrm>
            <a:off x="2102644" y="2091928"/>
            <a:ext cx="954881" cy="144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C74F"/>
              </a:buClr>
              <a:buSzPts val="10200"/>
            </a:pPr>
            <a:r>
              <a:rPr lang="en-US" sz="7650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350" dirty="0">
              <a:solidFill>
                <a:srgbClr val="C00000"/>
              </a:solidFill>
            </a:endParaRPr>
          </a:p>
        </p:txBody>
      </p:sp>
      <p:sp>
        <p:nvSpPr>
          <p:cNvPr id="855" name="Google Shape;855;p34"/>
          <p:cNvSpPr txBox="1"/>
          <p:nvPr/>
        </p:nvSpPr>
        <p:spPr>
          <a:xfrm>
            <a:off x="2038350" y="4077890"/>
            <a:ext cx="1147763" cy="144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E24956"/>
              </a:buClr>
              <a:buSzPts val="10200"/>
            </a:pPr>
            <a:r>
              <a:rPr lang="en-US" sz="7650" dirty="0">
                <a:solidFill>
                  <a:srgbClr val="E24956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50" dirty="0"/>
          </a:p>
        </p:txBody>
      </p:sp>
      <p:sp>
        <p:nvSpPr>
          <p:cNvPr id="856" name="Google Shape;856;p34"/>
          <p:cNvSpPr/>
          <p:nvPr/>
        </p:nvSpPr>
        <p:spPr>
          <a:xfrm>
            <a:off x="4346972" y="1968103"/>
            <a:ext cx="541734" cy="651272"/>
          </a:xfrm>
          <a:custGeom>
            <a:avLst/>
            <a:gdLst/>
            <a:ahLst/>
            <a:cxnLst/>
            <a:rect l="l" t="t" r="r" b="b"/>
            <a:pathLst>
              <a:path w="185" h="222" extrusionOk="0">
                <a:moveTo>
                  <a:pt x="124" y="214"/>
                </a:moveTo>
                <a:cubicBezTo>
                  <a:pt x="124" y="218"/>
                  <a:pt x="121" y="222"/>
                  <a:pt x="117" y="222"/>
                </a:cubicBezTo>
                <a:cubicBezTo>
                  <a:pt x="70" y="222"/>
                  <a:pt x="70" y="222"/>
                  <a:pt x="70" y="222"/>
                </a:cubicBezTo>
                <a:cubicBezTo>
                  <a:pt x="66" y="222"/>
                  <a:pt x="62" y="218"/>
                  <a:pt x="62" y="214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62" y="210"/>
                  <a:pt x="66" y="206"/>
                  <a:pt x="70" y="206"/>
                </a:cubicBezTo>
                <a:cubicBezTo>
                  <a:pt x="117" y="206"/>
                  <a:pt x="117" y="206"/>
                  <a:pt x="117" y="206"/>
                </a:cubicBezTo>
                <a:cubicBezTo>
                  <a:pt x="121" y="206"/>
                  <a:pt x="124" y="210"/>
                  <a:pt x="124" y="214"/>
                </a:cubicBezTo>
                <a:close/>
                <a:moveTo>
                  <a:pt x="124" y="194"/>
                </a:moveTo>
                <a:cubicBezTo>
                  <a:pt x="124" y="190"/>
                  <a:pt x="121" y="186"/>
                  <a:pt x="117" y="186"/>
                </a:cubicBezTo>
                <a:cubicBezTo>
                  <a:pt x="70" y="186"/>
                  <a:pt x="70" y="186"/>
                  <a:pt x="70" y="186"/>
                </a:cubicBezTo>
                <a:cubicBezTo>
                  <a:pt x="66" y="186"/>
                  <a:pt x="62" y="190"/>
                  <a:pt x="62" y="194"/>
                </a:cubicBezTo>
                <a:cubicBezTo>
                  <a:pt x="62" y="194"/>
                  <a:pt x="62" y="194"/>
                  <a:pt x="62" y="194"/>
                </a:cubicBezTo>
                <a:cubicBezTo>
                  <a:pt x="62" y="198"/>
                  <a:pt x="66" y="202"/>
                  <a:pt x="70" y="202"/>
                </a:cubicBezTo>
                <a:cubicBezTo>
                  <a:pt x="117" y="202"/>
                  <a:pt x="117" y="202"/>
                  <a:pt x="117" y="202"/>
                </a:cubicBezTo>
                <a:cubicBezTo>
                  <a:pt x="121" y="202"/>
                  <a:pt x="124" y="198"/>
                  <a:pt x="124" y="194"/>
                </a:cubicBezTo>
                <a:close/>
                <a:moveTo>
                  <a:pt x="101" y="109"/>
                </a:moveTo>
                <a:cubicBezTo>
                  <a:pt x="91" y="109"/>
                  <a:pt x="91" y="109"/>
                  <a:pt x="91" y="109"/>
                </a:cubicBezTo>
                <a:cubicBezTo>
                  <a:pt x="86" y="109"/>
                  <a:pt x="86" y="109"/>
                  <a:pt x="86" y="109"/>
                </a:cubicBezTo>
                <a:cubicBezTo>
                  <a:pt x="86" y="182"/>
                  <a:pt x="86" y="182"/>
                  <a:pt x="86" y="182"/>
                </a:cubicBezTo>
                <a:cubicBezTo>
                  <a:pt x="88" y="182"/>
                  <a:pt x="90" y="182"/>
                  <a:pt x="93" y="182"/>
                </a:cubicBezTo>
                <a:cubicBezTo>
                  <a:pt x="93" y="182"/>
                  <a:pt x="93" y="182"/>
                  <a:pt x="93" y="182"/>
                </a:cubicBezTo>
                <a:cubicBezTo>
                  <a:pt x="93" y="182"/>
                  <a:pt x="93" y="182"/>
                  <a:pt x="93" y="182"/>
                </a:cubicBezTo>
                <a:cubicBezTo>
                  <a:pt x="93" y="182"/>
                  <a:pt x="93" y="182"/>
                  <a:pt x="94" y="182"/>
                </a:cubicBezTo>
                <a:cubicBezTo>
                  <a:pt x="94" y="182"/>
                  <a:pt x="94" y="182"/>
                  <a:pt x="94" y="182"/>
                </a:cubicBezTo>
                <a:cubicBezTo>
                  <a:pt x="96" y="182"/>
                  <a:pt x="98" y="182"/>
                  <a:pt x="101" y="182"/>
                </a:cubicBezTo>
                <a:lnTo>
                  <a:pt x="101" y="109"/>
                </a:lnTo>
                <a:close/>
                <a:moveTo>
                  <a:pt x="67" y="80"/>
                </a:moveTo>
                <a:cubicBezTo>
                  <a:pt x="61" y="80"/>
                  <a:pt x="56" y="85"/>
                  <a:pt x="56" y="91"/>
                </a:cubicBezTo>
                <a:cubicBezTo>
                  <a:pt x="56" y="97"/>
                  <a:pt x="61" y="102"/>
                  <a:pt x="67" y="102"/>
                </a:cubicBezTo>
                <a:cubicBezTo>
                  <a:pt x="79" y="102"/>
                  <a:pt x="79" y="102"/>
                  <a:pt x="79" y="102"/>
                </a:cubicBezTo>
                <a:cubicBezTo>
                  <a:pt x="79" y="91"/>
                  <a:pt x="79" y="91"/>
                  <a:pt x="79" y="91"/>
                </a:cubicBezTo>
                <a:cubicBezTo>
                  <a:pt x="79" y="85"/>
                  <a:pt x="74" y="80"/>
                  <a:pt x="67" y="80"/>
                </a:cubicBezTo>
                <a:close/>
                <a:moveTo>
                  <a:pt x="130" y="91"/>
                </a:moveTo>
                <a:cubicBezTo>
                  <a:pt x="130" y="85"/>
                  <a:pt x="125" y="80"/>
                  <a:pt x="119" y="80"/>
                </a:cubicBezTo>
                <a:cubicBezTo>
                  <a:pt x="113" y="80"/>
                  <a:pt x="108" y="85"/>
                  <a:pt x="108" y="91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19" y="102"/>
                  <a:pt x="119" y="102"/>
                  <a:pt x="119" y="102"/>
                </a:cubicBezTo>
                <a:cubicBezTo>
                  <a:pt x="125" y="102"/>
                  <a:pt x="130" y="97"/>
                  <a:pt x="130" y="91"/>
                </a:cubicBezTo>
                <a:close/>
                <a:moveTo>
                  <a:pt x="154" y="71"/>
                </a:moveTo>
                <a:cubicBezTo>
                  <a:pt x="149" y="51"/>
                  <a:pt x="126" y="30"/>
                  <a:pt x="93" y="30"/>
                </a:cubicBezTo>
                <a:cubicBezTo>
                  <a:pt x="60" y="30"/>
                  <a:pt x="37" y="51"/>
                  <a:pt x="32" y="71"/>
                </a:cubicBezTo>
                <a:cubicBezTo>
                  <a:pt x="28" y="86"/>
                  <a:pt x="32" y="100"/>
                  <a:pt x="39" y="114"/>
                </a:cubicBezTo>
                <a:cubicBezTo>
                  <a:pt x="45" y="126"/>
                  <a:pt x="52" y="137"/>
                  <a:pt x="58" y="150"/>
                </a:cubicBezTo>
                <a:cubicBezTo>
                  <a:pt x="61" y="157"/>
                  <a:pt x="62" y="166"/>
                  <a:pt x="63" y="174"/>
                </a:cubicBezTo>
                <a:cubicBezTo>
                  <a:pt x="65" y="180"/>
                  <a:pt x="67" y="182"/>
                  <a:pt x="74" y="182"/>
                </a:cubicBezTo>
                <a:cubicBezTo>
                  <a:pt x="76" y="182"/>
                  <a:pt x="77" y="182"/>
                  <a:pt x="79" y="182"/>
                </a:cubicBezTo>
                <a:cubicBezTo>
                  <a:pt x="79" y="109"/>
                  <a:pt x="79" y="109"/>
                  <a:pt x="79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3" y="109"/>
                  <a:pt x="58" y="107"/>
                  <a:pt x="55" y="104"/>
                </a:cubicBezTo>
                <a:cubicBezTo>
                  <a:pt x="51" y="101"/>
                  <a:pt x="49" y="96"/>
                  <a:pt x="49" y="91"/>
                </a:cubicBezTo>
                <a:cubicBezTo>
                  <a:pt x="49" y="86"/>
                  <a:pt x="51" y="82"/>
                  <a:pt x="55" y="78"/>
                </a:cubicBezTo>
                <a:cubicBezTo>
                  <a:pt x="58" y="75"/>
                  <a:pt x="63" y="73"/>
                  <a:pt x="67" y="73"/>
                </a:cubicBezTo>
                <a:cubicBezTo>
                  <a:pt x="78" y="73"/>
                  <a:pt x="86" y="81"/>
                  <a:pt x="86" y="91"/>
                </a:cubicBezTo>
                <a:cubicBezTo>
                  <a:pt x="86" y="91"/>
                  <a:pt x="86" y="91"/>
                  <a:pt x="86" y="91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91" y="102"/>
                  <a:pt x="91" y="102"/>
                  <a:pt x="91" y="102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1" y="86"/>
                  <a:pt x="103" y="81"/>
                  <a:pt x="106" y="78"/>
                </a:cubicBezTo>
                <a:cubicBezTo>
                  <a:pt x="109" y="75"/>
                  <a:pt x="114" y="73"/>
                  <a:pt x="119" y="73"/>
                </a:cubicBezTo>
                <a:cubicBezTo>
                  <a:pt x="124" y="73"/>
                  <a:pt x="128" y="75"/>
                  <a:pt x="132" y="78"/>
                </a:cubicBezTo>
                <a:cubicBezTo>
                  <a:pt x="135" y="82"/>
                  <a:pt x="137" y="86"/>
                  <a:pt x="137" y="91"/>
                </a:cubicBezTo>
                <a:cubicBezTo>
                  <a:pt x="137" y="96"/>
                  <a:pt x="135" y="101"/>
                  <a:pt x="132" y="104"/>
                </a:cubicBezTo>
                <a:cubicBezTo>
                  <a:pt x="128" y="107"/>
                  <a:pt x="124" y="109"/>
                  <a:pt x="119" y="109"/>
                </a:cubicBezTo>
                <a:cubicBezTo>
                  <a:pt x="108" y="109"/>
                  <a:pt x="108" y="109"/>
                  <a:pt x="108" y="109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9" y="182"/>
                  <a:pt x="111" y="182"/>
                  <a:pt x="112" y="182"/>
                </a:cubicBezTo>
                <a:cubicBezTo>
                  <a:pt x="119" y="182"/>
                  <a:pt x="122" y="180"/>
                  <a:pt x="123" y="174"/>
                </a:cubicBezTo>
                <a:cubicBezTo>
                  <a:pt x="125" y="166"/>
                  <a:pt x="126" y="157"/>
                  <a:pt x="129" y="150"/>
                </a:cubicBezTo>
                <a:cubicBezTo>
                  <a:pt x="134" y="137"/>
                  <a:pt x="141" y="126"/>
                  <a:pt x="148" y="114"/>
                </a:cubicBezTo>
                <a:cubicBezTo>
                  <a:pt x="155" y="100"/>
                  <a:pt x="158" y="86"/>
                  <a:pt x="154" y="71"/>
                </a:cubicBezTo>
                <a:close/>
                <a:moveTo>
                  <a:pt x="100" y="7"/>
                </a:moveTo>
                <a:cubicBezTo>
                  <a:pt x="100" y="3"/>
                  <a:pt x="97" y="0"/>
                  <a:pt x="9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9" y="0"/>
                  <a:pt x="86" y="3"/>
                  <a:pt x="86" y="7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3"/>
                  <a:pt x="89" y="26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7" y="26"/>
                  <a:pt x="100" y="23"/>
                  <a:pt x="100" y="20"/>
                </a:cubicBezTo>
                <a:lnTo>
                  <a:pt x="100" y="7"/>
                </a:lnTo>
                <a:close/>
                <a:moveTo>
                  <a:pt x="137" y="18"/>
                </a:moveTo>
                <a:cubicBezTo>
                  <a:pt x="139" y="15"/>
                  <a:pt x="138" y="11"/>
                  <a:pt x="135" y="9"/>
                </a:cubicBezTo>
                <a:cubicBezTo>
                  <a:pt x="135" y="9"/>
                  <a:pt x="135" y="9"/>
                  <a:pt x="135" y="9"/>
                </a:cubicBezTo>
                <a:cubicBezTo>
                  <a:pt x="131" y="7"/>
                  <a:pt x="127" y="8"/>
                  <a:pt x="125" y="12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18" y="26"/>
                  <a:pt x="119" y="30"/>
                  <a:pt x="122" y="32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6" y="33"/>
                  <a:pt x="130" y="32"/>
                  <a:pt x="131" y="29"/>
                </a:cubicBezTo>
                <a:lnTo>
                  <a:pt x="137" y="18"/>
                </a:lnTo>
                <a:close/>
                <a:moveTo>
                  <a:pt x="165" y="40"/>
                </a:moveTo>
                <a:cubicBezTo>
                  <a:pt x="168" y="37"/>
                  <a:pt x="168" y="33"/>
                  <a:pt x="165" y="30"/>
                </a:cubicBezTo>
                <a:cubicBezTo>
                  <a:pt x="165" y="30"/>
                  <a:pt x="165" y="30"/>
                  <a:pt x="165" y="30"/>
                </a:cubicBezTo>
                <a:cubicBezTo>
                  <a:pt x="163" y="28"/>
                  <a:pt x="159" y="27"/>
                  <a:pt x="156" y="30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44" y="40"/>
                  <a:pt x="144" y="45"/>
                  <a:pt x="146" y="48"/>
                </a:cubicBezTo>
                <a:cubicBezTo>
                  <a:pt x="146" y="48"/>
                  <a:pt x="146" y="48"/>
                  <a:pt x="146" y="48"/>
                </a:cubicBezTo>
                <a:cubicBezTo>
                  <a:pt x="149" y="50"/>
                  <a:pt x="153" y="51"/>
                  <a:pt x="156" y="48"/>
                </a:cubicBezTo>
                <a:lnTo>
                  <a:pt x="165" y="40"/>
                </a:lnTo>
                <a:close/>
                <a:moveTo>
                  <a:pt x="179" y="73"/>
                </a:moveTo>
                <a:cubicBezTo>
                  <a:pt x="183" y="72"/>
                  <a:pt x="185" y="69"/>
                  <a:pt x="185" y="65"/>
                </a:cubicBezTo>
                <a:cubicBezTo>
                  <a:pt x="185" y="65"/>
                  <a:pt x="185" y="65"/>
                  <a:pt x="185" y="65"/>
                </a:cubicBezTo>
                <a:cubicBezTo>
                  <a:pt x="184" y="61"/>
                  <a:pt x="181" y="59"/>
                  <a:pt x="177" y="60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61" y="63"/>
                  <a:pt x="159" y="66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60" y="73"/>
                  <a:pt x="163" y="76"/>
                  <a:pt x="167" y="75"/>
                </a:cubicBezTo>
                <a:lnTo>
                  <a:pt x="179" y="73"/>
                </a:lnTo>
                <a:close/>
                <a:moveTo>
                  <a:pt x="176" y="109"/>
                </a:moveTo>
                <a:cubicBezTo>
                  <a:pt x="180" y="110"/>
                  <a:pt x="184" y="107"/>
                  <a:pt x="184" y="104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5" y="100"/>
                  <a:pt x="183" y="97"/>
                  <a:pt x="179" y="96"/>
                </a:cubicBezTo>
                <a:cubicBezTo>
                  <a:pt x="167" y="93"/>
                  <a:pt x="167" y="93"/>
                  <a:pt x="167" y="93"/>
                </a:cubicBezTo>
                <a:cubicBezTo>
                  <a:pt x="163" y="93"/>
                  <a:pt x="160" y="95"/>
                  <a:pt x="159" y="99"/>
                </a:cubicBezTo>
                <a:cubicBezTo>
                  <a:pt x="159" y="99"/>
                  <a:pt x="159" y="99"/>
                  <a:pt x="159" y="99"/>
                </a:cubicBezTo>
                <a:cubicBezTo>
                  <a:pt x="158" y="102"/>
                  <a:pt x="161" y="106"/>
                  <a:pt x="164" y="106"/>
                </a:cubicBezTo>
                <a:lnTo>
                  <a:pt x="176" y="109"/>
                </a:lnTo>
                <a:close/>
                <a:moveTo>
                  <a:pt x="54" y="29"/>
                </a:moveTo>
                <a:cubicBezTo>
                  <a:pt x="56" y="32"/>
                  <a:pt x="60" y="33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7" y="30"/>
                  <a:pt x="68" y="26"/>
                  <a:pt x="66" y="23"/>
                </a:cubicBezTo>
                <a:cubicBezTo>
                  <a:pt x="60" y="12"/>
                  <a:pt x="60" y="12"/>
                  <a:pt x="60" y="12"/>
                </a:cubicBezTo>
                <a:cubicBezTo>
                  <a:pt x="58" y="8"/>
                  <a:pt x="54" y="7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48" y="11"/>
                  <a:pt x="46" y="15"/>
                  <a:pt x="48" y="18"/>
                </a:cubicBezTo>
                <a:lnTo>
                  <a:pt x="54" y="29"/>
                </a:lnTo>
                <a:close/>
                <a:moveTo>
                  <a:pt x="30" y="48"/>
                </a:moveTo>
                <a:cubicBezTo>
                  <a:pt x="33" y="51"/>
                  <a:pt x="37" y="50"/>
                  <a:pt x="39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45"/>
                  <a:pt x="42" y="40"/>
                  <a:pt x="39" y="38"/>
                </a:cubicBezTo>
                <a:cubicBezTo>
                  <a:pt x="30" y="30"/>
                  <a:pt x="30" y="30"/>
                  <a:pt x="30" y="30"/>
                </a:cubicBezTo>
                <a:cubicBezTo>
                  <a:pt x="27" y="27"/>
                  <a:pt x="23" y="28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8" y="33"/>
                  <a:pt x="18" y="37"/>
                  <a:pt x="21" y="40"/>
                </a:cubicBezTo>
                <a:lnTo>
                  <a:pt x="30" y="48"/>
                </a:lnTo>
                <a:close/>
                <a:moveTo>
                  <a:pt x="18" y="75"/>
                </a:moveTo>
                <a:cubicBezTo>
                  <a:pt x="22" y="76"/>
                  <a:pt x="26" y="73"/>
                  <a:pt x="26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7" y="66"/>
                  <a:pt x="24" y="63"/>
                  <a:pt x="21" y="62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59"/>
                  <a:pt x="1" y="61"/>
                  <a:pt x="1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9"/>
                  <a:pt x="2" y="72"/>
                  <a:pt x="6" y="73"/>
                </a:cubicBezTo>
                <a:lnTo>
                  <a:pt x="18" y="75"/>
                </a:lnTo>
                <a:close/>
                <a:moveTo>
                  <a:pt x="21" y="106"/>
                </a:moveTo>
                <a:cubicBezTo>
                  <a:pt x="25" y="106"/>
                  <a:pt x="27" y="102"/>
                  <a:pt x="27" y="99"/>
                </a:cubicBezTo>
                <a:cubicBezTo>
                  <a:pt x="27" y="99"/>
                  <a:pt x="27" y="99"/>
                  <a:pt x="27" y="99"/>
                </a:cubicBezTo>
                <a:cubicBezTo>
                  <a:pt x="26" y="95"/>
                  <a:pt x="22" y="93"/>
                  <a:pt x="19" y="93"/>
                </a:cubicBezTo>
                <a:cubicBezTo>
                  <a:pt x="6" y="96"/>
                  <a:pt x="6" y="96"/>
                  <a:pt x="6" y="96"/>
                </a:cubicBezTo>
                <a:cubicBezTo>
                  <a:pt x="3" y="97"/>
                  <a:pt x="0" y="100"/>
                  <a:pt x="1" y="104"/>
                </a:cubicBezTo>
                <a:cubicBezTo>
                  <a:pt x="1" y="104"/>
                  <a:pt x="1" y="104"/>
                  <a:pt x="1" y="104"/>
                </a:cubicBezTo>
                <a:cubicBezTo>
                  <a:pt x="2" y="107"/>
                  <a:pt x="5" y="110"/>
                  <a:pt x="9" y="109"/>
                </a:cubicBezTo>
                <a:lnTo>
                  <a:pt x="21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4"/>
          <p:cNvSpPr/>
          <p:nvPr/>
        </p:nvSpPr>
        <p:spPr>
          <a:xfrm>
            <a:off x="4218384" y="2928937"/>
            <a:ext cx="842963" cy="565547"/>
          </a:xfrm>
          <a:custGeom>
            <a:avLst/>
            <a:gdLst/>
            <a:ahLst/>
            <a:cxnLst/>
            <a:rect l="l" t="t" r="r" b="b"/>
            <a:pathLst>
              <a:path w="288" h="193" extrusionOk="0">
                <a:moveTo>
                  <a:pt x="229" y="19"/>
                </a:moveTo>
                <a:cubicBezTo>
                  <a:pt x="256" y="86"/>
                  <a:pt x="256" y="86"/>
                  <a:pt x="256" y="86"/>
                </a:cubicBezTo>
                <a:cubicBezTo>
                  <a:pt x="223" y="100"/>
                  <a:pt x="223" y="100"/>
                  <a:pt x="223" y="100"/>
                </a:cubicBezTo>
                <a:cubicBezTo>
                  <a:pt x="205" y="85"/>
                  <a:pt x="151" y="38"/>
                  <a:pt x="146" y="38"/>
                </a:cubicBezTo>
                <a:cubicBezTo>
                  <a:pt x="142" y="38"/>
                  <a:pt x="126" y="44"/>
                  <a:pt x="124" y="44"/>
                </a:cubicBezTo>
                <a:cubicBezTo>
                  <a:pt x="124" y="44"/>
                  <a:pt x="114" y="47"/>
                  <a:pt x="105" y="47"/>
                </a:cubicBezTo>
                <a:cubicBezTo>
                  <a:pt x="100" y="47"/>
                  <a:pt x="97" y="47"/>
                  <a:pt x="95" y="45"/>
                </a:cubicBezTo>
                <a:cubicBezTo>
                  <a:pt x="93" y="44"/>
                  <a:pt x="92" y="42"/>
                  <a:pt x="92" y="41"/>
                </a:cubicBezTo>
                <a:cubicBezTo>
                  <a:pt x="92" y="37"/>
                  <a:pt x="96" y="34"/>
                  <a:pt x="98" y="33"/>
                </a:cubicBezTo>
                <a:cubicBezTo>
                  <a:pt x="112" y="25"/>
                  <a:pt x="150" y="11"/>
                  <a:pt x="154" y="10"/>
                </a:cubicBezTo>
                <a:cubicBezTo>
                  <a:pt x="154" y="10"/>
                  <a:pt x="155" y="10"/>
                  <a:pt x="155" y="10"/>
                </a:cubicBezTo>
                <a:cubicBezTo>
                  <a:pt x="164" y="10"/>
                  <a:pt x="222" y="18"/>
                  <a:pt x="229" y="19"/>
                </a:cubicBezTo>
                <a:close/>
                <a:moveTo>
                  <a:pt x="253" y="0"/>
                </a:moveTo>
                <a:cubicBezTo>
                  <a:pt x="252" y="0"/>
                  <a:pt x="251" y="1"/>
                  <a:pt x="250" y="1"/>
                </a:cubicBezTo>
                <a:cubicBezTo>
                  <a:pt x="239" y="5"/>
                  <a:pt x="239" y="5"/>
                  <a:pt x="239" y="5"/>
                </a:cubicBezTo>
                <a:cubicBezTo>
                  <a:pt x="237" y="6"/>
                  <a:pt x="236" y="7"/>
                  <a:pt x="235" y="9"/>
                </a:cubicBezTo>
                <a:cubicBezTo>
                  <a:pt x="234" y="11"/>
                  <a:pt x="234" y="13"/>
                  <a:pt x="235" y="15"/>
                </a:cubicBezTo>
                <a:cubicBezTo>
                  <a:pt x="263" y="85"/>
                  <a:pt x="263" y="85"/>
                  <a:pt x="263" y="85"/>
                </a:cubicBezTo>
                <a:cubicBezTo>
                  <a:pt x="264" y="89"/>
                  <a:pt x="269" y="91"/>
                  <a:pt x="272" y="89"/>
                </a:cubicBezTo>
                <a:cubicBezTo>
                  <a:pt x="283" y="85"/>
                  <a:pt x="283" y="85"/>
                  <a:pt x="283" y="85"/>
                </a:cubicBezTo>
                <a:cubicBezTo>
                  <a:pt x="285" y="84"/>
                  <a:pt x="287" y="83"/>
                  <a:pt x="287" y="81"/>
                </a:cubicBezTo>
                <a:cubicBezTo>
                  <a:pt x="288" y="79"/>
                  <a:pt x="288" y="77"/>
                  <a:pt x="288" y="75"/>
                </a:cubicBezTo>
                <a:cubicBezTo>
                  <a:pt x="260" y="5"/>
                  <a:pt x="260" y="5"/>
                  <a:pt x="260" y="5"/>
                </a:cubicBezTo>
                <a:cubicBezTo>
                  <a:pt x="259" y="2"/>
                  <a:pt x="256" y="0"/>
                  <a:pt x="253" y="0"/>
                </a:cubicBezTo>
                <a:close/>
                <a:moveTo>
                  <a:pt x="0" y="96"/>
                </a:moveTo>
                <a:cubicBezTo>
                  <a:pt x="0" y="98"/>
                  <a:pt x="1" y="100"/>
                  <a:pt x="2" y="102"/>
                </a:cubicBezTo>
                <a:cubicBezTo>
                  <a:pt x="3" y="103"/>
                  <a:pt x="5" y="104"/>
                  <a:pt x="7" y="104"/>
                </a:cubicBezTo>
                <a:cubicBezTo>
                  <a:pt x="19" y="105"/>
                  <a:pt x="19" y="105"/>
                  <a:pt x="19" y="105"/>
                </a:cubicBezTo>
                <a:cubicBezTo>
                  <a:pt x="23" y="106"/>
                  <a:pt x="27" y="102"/>
                  <a:pt x="27" y="9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18"/>
                  <a:pt x="32" y="16"/>
                  <a:pt x="31" y="14"/>
                </a:cubicBezTo>
                <a:cubicBezTo>
                  <a:pt x="30" y="13"/>
                  <a:pt x="28" y="12"/>
                  <a:pt x="26" y="12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0" y="11"/>
                  <a:pt x="7" y="14"/>
                  <a:pt x="6" y="18"/>
                </a:cubicBezTo>
                <a:lnTo>
                  <a:pt x="0" y="96"/>
                </a:lnTo>
                <a:close/>
                <a:moveTo>
                  <a:pt x="119" y="166"/>
                </a:moveTo>
                <a:cubicBezTo>
                  <a:pt x="118" y="164"/>
                  <a:pt x="116" y="162"/>
                  <a:pt x="114" y="160"/>
                </a:cubicBezTo>
                <a:cubicBezTo>
                  <a:pt x="109" y="155"/>
                  <a:pt x="104" y="156"/>
                  <a:pt x="99" y="162"/>
                </a:cubicBezTo>
                <a:cubicBezTo>
                  <a:pt x="94" y="168"/>
                  <a:pt x="94" y="168"/>
                  <a:pt x="94" y="168"/>
                </a:cubicBezTo>
                <a:cubicBezTo>
                  <a:pt x="93" y="169"/>
                  <a:pt x="93" y="169"/>
                  <a:pt x="93" y="169"/>
                </a:cubicBezTo>
                <a:cubicBezTo>
                  <a:pt x="89" y="175"/>
                  <a:pt x="89" y="175"/>
                  <a:pt x="89" y="175"/>
                </a:cubicBezTo>
                <a:cubicBezTo>
                  <a:pt x="82" y="182"/>
                  <a:pt x="89" y="188"/>
                  <a:pt x="91" y="190"/>
                </a:cubicBezTo>
                <a:cubicBezTo>
                  <a:pt x="93" y="192"/>
                  <a:pt x="95" y="193"/>
                  <a:pt x="97" y="193"/>
                </a:cubicBezTo>
                <a:cubicBezTo>
                  <a:pt x="100" y="193"/>
                  <a:pt x="103" y="191"/>
                  <a:pt x="105" y="188"/>
                </a:cubicBezTo>
                <a:cubicBezTo>
                  <a:pt x="113" y="178"/>
                  <a:pt x="113" y="178"/>
                  <a:pt x="113" y="178"/>
                </a:cubicBezTo>
                <a:cubicBezTo>
                  <a:pt x="113" y="178"/>
                  <a:pt x="113" y="178"/>
                  <a:pt x="113" y="178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18" y="172"/>
                  <a:pt x="119" y="169"/>
                  <a:pt x="119" y="166"/>
                </a:cubicBezTo>
                <a:close/>
                <a:moveTo>
                  <a:pt x="62" y="162"/>
                </a:moveTo>
                <a:cubicBezTo>
                  <a:pt x="59" y="167"/>
                  <a:pt x="60" y="171"/>
                  <a:pt x="66" y="176"/>
                </a:cubicBezTo>
                <a:cubicBezTo>
                  <a:pt x="71" y="180"/>
                  <a:pt x="76" y="179"/>
                  <a:pt x="80" y="174"/>
                </a:cubicBezTo>
                <a:cubicBezTo>
                  <a:pt x="94" y="158"/>
                  <a:pt x="94" y="158"/>
                  <a:pt x="94" y="158"/>
                </a:cubicBezTo>
                <a:cubicBezTo>
                  <a:pt x="100" y="150"/>
                  <a:pt x="94" y="144"/>
                  <a:pt x="92" y="142"/>
                </a:cubicBezTo>
                <a:cubicBezTo>
                  <a:pt x="87" y="138"/>
                  <a:pt x="82" y="139"/>
                  <a:pt x="78" y="144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69" y="154"/>
                  <a:pt x="69" y="154"/>
                  <a:pt x="69" y="154"/>
                </a:cubicBezTo>
                <a:lnTo>
                  <a:pt x="62" y="162"/>
                </a:lnTo>
                <a:close/>
                <a:moveTo>
                  <a:pt x="43" y="142"/>
                </a:moveTo>
                <a:cubicBezTo>
                  <a:pt x="40" y="145"/>
                  <a:pt x="40" y="148"/>
                  <a:pt x="40" y="151"/>
                </a:cubicBezTo>
                <a:cubicBezTo>
                  <a:pt x="40" y="153"/>
                  <a:pt x="42" y="156"/>
                  <a:pt x="45" y="158"/>
                </a:cubicBezTo>
                <a:cubicBezTo>
                  <a:pt x="50" y="162"/>
                  <a:pt x="55" y="161"/>
                  <a:pt x="59" y="156"/>
                </a:cubicBezTo>
                <a:cubicBezTo>
                  <a:pt x="74" y="138"/>
                  <a:pt x="74" y="138"/>
                  <a:pt x="74" y="138"/>
                </a:cubicBezTo>
                <a:cubicBezTo>
                  <a:pt x="76" y="135"/>
                  <a:pt x="77" y="132"/>
                  <a:pt x="77" y="129"/>
                </a:cubicBezTo>
                <a:cubicBezTo>
                  <a:pt x="76" y="127"/>
                  <a:pt x="75" y="124"/>
                  <a:pt x="72" y="122"/>
                </a:cubicBezTo>
                <a:cubicBezTo>
                  <a:pt x="67" y="118"/>
                  <a:pt x="62" y="119"/>
                  <a:pt x="58" y="124"/>
                </a:cubicBezTo>
                <a:cubicBezTo>
                  <a:pt x="50" y="133"/>
                  <a:pt x="50" y="133"/>
                  <a:pt x="50" y="133"/>
                </a:cubicBezTo>
                <a:cubicBezTo>
                  <a:pt x="50" y="133"/>
                  <a:pt x="50" y="133"/>
                  <a:pt x="50" y="133"/>
                </a:cubicBezTo>
                <a:cubicBezTo>
                  <a:pt x="49" y="134"/>
                  <a:pt x="49" y="134"/>
                  <a:pt x="49" y="134"/>
                </a:cubicBezTo>
                <a:lnTo>
                  <a:pt x="43" y="142"/>
                </a:lnTo>
                <a:close/>
                <a:moveTo>
                  <a:pt x="39" y="136"/>
                </a:moveTo>
                <a:cubicBezTo>
                  <a:pt x="54" y="118"/>
                  <a:pt x="54" y="118"/>
                  <a:pt x="54" y="118"/>
                </a:cubicBezTo>
                <a:cubicBezTo>
                  <a:pt x="61" y="110"/>
                  <a:pt x="55" y="104"/>
                  <a:pt x="53" y="103"/>
                </a:cubicBezTo>
                <a:cubicBezTo>
                  <a:pt x="47" y="98"/>
                  <a:pt x="42" y="99"/>
                  <a:pt x="38" y="105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3" y="123"/>
                  <a:pt x="22" y="125"/>
                  <a:pt x="22" y="128"/>
                </a:cubicBezTo>
                <a:cubicBezTo>
                  <a:pt x="22" y="131"/>
                  <a:pt x="24" y="133"/>
                  <a:pt x="25" y="134"/>
                </a:cubicBezTo>
                <a:cubicBezTo>
                  <a:pt x="28" y="136"/>
                  <a:pt x="31" y="138"/>
                  <a:pt x="34" y="138"/>
                </a:cubicBezTo>
                <a:cubicBezTo>
                  <a:pt x="36" y="138"/>
                  <a:pt x="38" y="137"/>
                  <a:pt x="39" y="136"/>
                </a:cubicBezTo>
                <a:close/>
                <a:moveTo>
                  <a:pt x="218" y="120"/>
                </a:moveTo>
                <a:cubicBezTo>
                  <a:pt x="222" y="116"/>
                  <a:pt x="224" y="110"/>
                  <a:pt x="217" y="105"/>
                </a:cubicBezTo>
                <a:cubicBezTo>
                  <a:pt x="212" y="100"/>
                  <a:pt x="212" y="100"/>
                  <a:pt x="212" y="100"/>
                </a:cubicBezTo>
                <a:cubicBezTo>
                  <a:pt x="184" y="76"/>
                  <a:pt x="153" y="49"/>
                  <a:pt x="145" y="45"/>
                </a:cubicBezTo>
                <a:cubicBezTo>
                  <a:pt x="142" y="46"/>
                  <a:pt x="133" y="49"/>
                  <a:pt x="126" y="51"/>
                </a:cubicBezTo>
                <a:cubicBezTo>
                  <a:pt x="126" y="51"/>
                  <a:pt x="126" y="51"/>
                  <a:pt x="126" y="51"/>
                </a:cubicBezTo>
                <a:cubicBezTo>
                  <a:pt x="125" y="51"/>
                  <a:pt x="115" y="54"/>
                  <a:pt x="105" y="54"/>
                </a:cubicBezTo>
                <a:cubicBezTo>
                  <a:pt x="99" y="54"/>
                  <a:pt x="95" y="53"/>
                  <a:pt x="91" y="51"/>
                </a:cubicBezTo>
                <a:cubicBezTo>
                  <a:pt x="86" y="48"/>
                  <a:pt x="85" y="43"/>
                  <a:pt x="85" y="40"/>
                </a:cubicBezTo>
                <a:cubicBezTo>
                  <a:pt x="85" y="34"/>
                  <a:pt x="90" y="29"/>
                  <a:pt x="94" y="27"/>
                </a:cubicBezTo>
                <a:cubicBezTo>
                  <a:pt x="40" y="20"/>
                  <a:pt x="40" y="20"/>
                  <a:pt x="40" y="20"/>
                </a:cubicBezTo>
                <a:cubicBezTo>
                  <a:pt x="34" y="99"/>
                  <a:pt x="34" y="99"/>
                  <a:pt x="34" y="99"/>
                </a:cubicBezTo>
                <a:cubicBezTo>
                  <a:pt x="38" y="94"/>
                  <a:pt x="43" y="93"/>
                  <a:pt x="46" y="93"/>
                </a:cubicBezTo>
                <a:cubicBezTo>
                  <a:pt x="50" y="93"/>
                  <a:pt x="53" y="95"/>
                  <a:pt x="57" y="97"/>
                </a:cubicBezTo>
                <a:cubicBezTo>
                  <a:pt x="62" y="102"/>
                  <a:pt x="64" y="107"/>
                  <a:pt x="64" y="113"/>
                </a:cubicBezTo>
                <a:cubicBezTo>
                  <a:pt x="68" y="112"/>
                  <a:pt x="73" y="114"/>
                  <a:pt x="77" y="117"/>
                </a:cubicBezTo>
                <a:cubicBezTo>
                  <a:pt x="82" y="121"/>
                  <a:pt x="84" y="127"/>
                  <a:pt x="84" y="133"/>
                </a:cubicBezTo>
                <a:cubicBezTo>
                  <a:pt x="88" y="132"/>
                  <a:pt x="92" y="134"/>
                  <a:pt x="96" y="137"/>
                </a:cubicBezTo>
                <a:cubicBezTo>
                  <a:pt x="101" y="141"/>
                  <a:pt x="103" y="146"/>
                  <a:pt x="103" y="151"/>
                </a:cubicBezTo>
                <a:cubicBezTo>
                  <a:pt x="109" y="149"/>
                  <a:pt x="114" y="151"/>
                  <a:pt x="118" y="154"/>
                </a:cubicBezTo>
                <a:cubicBezTo>
                  <a:pt x="125" y="159"/>
                  <a:pt x="127" y="167"/>
                  <a:pt x="124" y="173"/>
                </a:cubicBezTo>
                <a:cubicBezTo>
                  <a:pt x="129" y="177"/>
                  <a:pt x="129" y="177"/>
                  <a:pt x="129" y="177"/>
                </a:cubicBezTo>
                <a:cubicBezTo>
                  <a:pt x="129" y="178"/>
                  <a:pt x="130" y="178"/>
                  <a:pt x="130" y="178"/>
                </a:cubicBezTo>
                <a:cubicBezTo>
                  <a:pt x="130" y="178"/>
                  <a:pt x="130" y="178"/>
                  <a:pt x="130" y="178"/>
                </a:cubicBezTo>
                <a:cubicBezTo>
                  <a:pt x="132" y="180"/>
                  <a:pt x="134" y="180"/>
                  <a:pt x="136" y="180"/>
                </a:cubicBezTo>
                <a:cubicBezTo>
                  <a:pt x="140" y="180"/>
                  <a:pt x="142" y="178"/>
                  <a:pt x="144" y="176"/>
                </a:cubicBezTo>
                <a:cubicBezTo>
                  <a:pt x="147" y="172"/>
                  <a:pt x="149" y="169"/>
                  <a:pt x="145" y="165"/>
                </a:cubicBezTo>
                <a:cubicBezTo>
                  <a:pt x="144" y="164"/>
                  <a:pt x="144" y="164"/>
                  <a:pt x="144" y="164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19" y="143"/>
                  <a:pt x="119" y="142"/>
                  <a:pt x="119" y="141"/>
                </a:cubicBezTo>
                <a:cubicBezTo>
                  <a:pt x="119" y="140"/>
                  <a:pt x="119" y="139"/>
                  <a:pt x="120" y="138"/>
                </a:cubicBezTo>
                <a:cubicBezTo>
                  <a:pt x="121" y="137"/>
                  <a:pt x="124" y="136"/>
                  <a:pt x="125" y="138"/>
                </a:cubicBezTo>
                <a:cubicBezTo>
                  <a:pt x="157" y="165"/>
                  <a:pt x="157" y="165"/>
                  <a:pt x="157" y="165"/>
                </a:cubicBezTo>
                <a:cubicBezTo>
                  <a:pt x="159" y="166"/>
                  <a:pt x="160" y="166"/>
                  <a:pt x="162" y="166"/>
                </a:cubicBezTo>
                <a:cubicBezTo>
                  <a:pt x="166" y="166"/>
                  <a:pt x="169" y="165"/>
                  <a:pt x="171" y="162"/>
                </a:cubicBezTo>
                <a:cubicBezTo>
                  <a:pt x="173" y="159"/>
                  <a:pt x="174" y="157"/>
                  <a:pt x="174" y="154"/>
                </a:cubicBezTo>
                <a:cubicBezTo>
                  <a:pt x="173" y="151"/>
                  <a:pt x="172" y="149"/>
                  <a:pt x="169" y="146"/>
                </a:cubicBezTo>
                <a:cubicBezTo>
                  <a:pt x="165" y="143"/>
                  <a:pt x="165" y="143"/>
                  <a:pt x="165" y="143"/>
                </a:cubicBezTo>
                <a:cubicBezTo>
                  <a:pt x="165" y="143"/>
                  <a:pt x="165" y="143"/>
                  <a:pt x="165" y="143"/>
                </a:cubicBezTo>
                <a:cubicBezTo>
                  <a:pt x="147" y="129"/>
                  <a:pt x="147" y="129"/>
                  <a:pt x="147" y="129"/>
                </a:cubicBezTo>
                <a:cubicBezTo>
                  <a:pt x="147" y="128"/>
                  <a:pt x="146" y="127"/>
                  <a:pt x="146" y="126"/>
                </a:cubicBezTo>
                <a:cubicBezTo>
                  <a:pt x="146" y="125"/>
                  <a:pt x="146" y="124"/>
                  <a:pt x="147" y="123"/>
                </a:cubicBezTo>
                <a:cubicBezTo>
                  <a:pt x="148" y="122"/>
                  <a:pt x="151" y="121"/>
                  <a:pt x="152" y="123"/>
                </a:cubicBezTo>
                <a:cubicBezTo>
                  <a:pt x="182" y="146"/>
                  <a:pt x="182" y="146"/>
                  <a:pt x="182" y="146"/>
                </a:cubicBezTo>
                <a:cubicBezTo>
                  <a:pt x="184" y="148"/>
                  <a:pt x="186" y="149"/>
                  <a:pt x="188" y="149"/>
                </a:cubicBezTo>
                <a:cubicBezTo>
                  <a:pt x="192" y="149"/>
                  <a:pt x="195" y="147"/>
                  <a:pt x="198" y="144"/>
                </a:cubicBezTo>
                <a:cubicBezTo>
                  <a:pt x="200" y="141"/>
                  <a:pt x="201" y="138"/>
                  <a:pt x="201" y="136"/>
                </a:cubicBezTo>
                <a:cubicBezTo>
                  <a:pt x="201" y="133"/>
                  <a:pt x="199" y="131"/>
                  <a:pt x="196" y="128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73" y="109"/>
                  <a:pt x="173" y="109"/>
                  <a:pt x="173" y="109"/>
                </a:cubicBezTo>
                <a:cubicBezTo>
                  <a:pt x="171" y="108"/>
                  <a:pt x="171" y="105"/>
                  <a:pt x="172" y="103"/>
                </a:cubicBezTo>
                <a:cubicBezTo>
                  <a:pt x="173" y="102"/>
                  <a:pt x="176" y="102"/>
                  <a:pt x="177" y="103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7" y="127"/>
                  <a:pt x="214" y="126"/>
                  <a:pt x="218" y="1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4"/>
          <p:cNvSpPr/>
          <p:nvPr/>
        </p:nvSpPr>
        <p:spPr>
          <a:xfrm>
            <a:off x="4296965" y="4783932"/>
            <a:ext cx="684609" cy="573881"/>
          </a:xfrm>
          <a:custGeom>
            <a:avLst/>
            <a:gdLst/>
            <a:ahLst/>
            <a:cxnLst/>
            <a:rect l="l" t="t" r="r" b="b"/>
            <a:pathLst>
              <a:path w="234" h="196" extrusionOk="0">
                <a:moveTo>
                  <a:pt x="31" y="160"/>
                </a:moveTo>
                <a:cubicBezTo>
                  <a:pt x="31" y="107"/>
                  <a:pt x="31" y="107"/>
                  <a:pt x="31" y="107"/>
                </a:cubicBezTo>
                <a:cubicBezTo>
                  <a:pt x="31" y="103"/>
                  <a:pt x="35" y="99"/>
                  <a:pt x="39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6" y="99"/>
                  <a:pt x="59" y="103"/>
                  <a:pt x="59" y="107"/>
                </a:cubicBezTo>
                <a:cubicBezTo>
                  <a:pt x="59" y="160"/>
                  <a:pt x="59" y="160"/>
                  <a:pt x="59" y="160"/>
                </a:cubicBezTo>
                <a:cubicBezTo>
                  <a:pt x="59" y="164"/>
                  <a:pt x="56" y="168"/>
                  <a:pt x="52" y="168"/>
                </a:cubicBezTo>
                <a:cubicBezTo>
                  <a:pt x="39" y="168"/>
                  <a:pt x="39" y="168"/>
                  <a:pt x="39" y="168"/>
                </a:cubicBezTo>
                <a:cubicBezTo>
                  <a:pt x="35" y="168"/>
                  <a:pt x="31" y="164"/>
                  <a:pt x="31" y="160"/>
                </a:cubicBezTo>
                <a:close/>
                <a:moveTo>
                  <a:pt x="86" y="81"/>
                </a:moveTo>
                <a:cubicBezTo>
                  <a:pt x="81" y="81"/>
                  <a:pt x="78" y="84"/>
                  <a:pt x="78" y="88"/>
                </a:cubicBezTo>
                <a:cubicBezTo>
                  <a:pt x="78" y="160"/>
                  <a:pt x="78" y="160"/>
                  <a:pt x="78" y="160"/>
                </a:cubicBezTo>
                <a:cubicBezTo>
                  <a:pt x="78" y="164"/>
                  <a:pt x="81" y="168"/>
                  <a:pt x="86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103" y="168"/>
                  <a:pt x="106" y="164"/>
                  <a:pt x="106" y="160"/>
                </a:cubicBezTo>
                <a:cubicBezTo>
                  <a:pt x="106" y="88"/>
                  <a:pt x="106" y="88"/>
                  <a:pt x="106" y="88"/>
                </a:cubicBezTo>
                <a:cubicBezTo>
                  <a:pt x="106" y="84"/>
                  <a:pt x="103" y="81"/>
                  <a:pt x="99" y="81"/>
                </a:cubicBezTo>
                <a:lnTo>
                  <a:pt x="86" y="81"/>
                </a:lnTo>
                <a:close/>
                <a:moveTo>
                  <a:pt x="132" y="65"/>
                </a:moveTo>
                <a:cubicBezTo>
                  <a:pt x="128" y="65"/>
                  <a:pt x="125" y="68"/>
                  <a:pt x="125" y="72"/>
                </a:cubicBezTo>
                <a:cubicBezTo>
                  <a:pt x="125" y="160"/>
                  <a:pt x="125" y="160"/>
                  <a:pt x="125" y="160"/>
                </a:cubicBezTo>
                <a:cubicBezTo>
                  <a:pt x="125" y="164"/>
                  <a:pt x="128" y="168"/>
                  <a:pt x="132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50" y="168"/>
                  <a:pt x="153" y="164"/>
                  <a:pt x="153" y="160"/>
                </a:cubicBezTo>
                <a:cubicBezTo>
                  <a:pt x="153" y="72"/>
                  <a:pt x="153" y="72"/>
                  <a:pt x="153" y="72"/>
                </a:cubicBezTo>
                <a:cubicBezTo>
                  <a:pt x="153" y="68"/>
                  <a:pt x="150" y="65"/>
                  <a:pt x="145" y="65"/>
                </a:cubicBezTo>
                <a:lnTo>
                  <a:pt x="132" y="65"/>
                </a:lnTo>
                <a:close/>
                <a:moveTo>
                  <a:pt x="179" y="48"/>
                </a:moveTo>
                <a:cubicBezTo>
                  <a:pt x="175" y="48"/>
                  <a:pt x="172" y="51"/>
                  <a:pt x="172" y="56"/>
                </a:cubicBezTo>
                <a:cubicBezTo>
                  <a:pt x="172" y="160"/>
                  <a:pt x="172" y="160"/>
                  <a:pt x="172" y="160"/>
                </a:cubicBezTo>
                <a:cubicBezTo>
                  <a:pt x="172" y="164"/>
                  <a:pt x="175" y="168"/>
                  <a:pt x="179" y="168"/>
                </a:cubicBezTo>
                <a:cubicBezTo>
                  <a:pt x="192" y="168"/>
                  <a:pt x="192" y="168"/>
                  <a:pt x="192" y="168"/>
                </a:cubicBezTo>
                <a:cubicBezTo>
                  <a:pt x="197" y="168"/>
                  <a:pt x="200" y="164"/>
                  <a:pt x="200" y="160"/>
                </a:cubicBezTo>
                <a:cubicBezTo>
                  <a:pt x="200" y="56"/>
                  <a:pt x="200" y="56"/>
                  <a:pt x="200" y="56"/>
                </a:cubicBezTo>
                <a:cubicBezTo>
                  <a:pt x="200" y="51"/>
                  <a:pt x="197" y="48"/>
                  <a:pt x="192" y="48"/>
                </a:cubicBezTo>
                <a:lnTo>
                  <a:pt x="179" y="48"/>
                </a:lnTo>
                <a:close/>
                <a:moveTo>
                  <a:pt x="35" y="79"/>
                </a:moveTo>
                <a:cubicBezTo>
                  <a:pt x="85" y="70"/>
                  <a:pt x="132" y="52"/>
                  <a:pt x="174" y="27"/>
                </a:cubicBezTo>
                <a:cubicBezTo>
                  <a:pt x="178" y="34"/>
                  <a:pt x="178" y="34"/>
                  <a:pt x="178" y="34"/>
                </a:cubicBezTo>
                <a:cubicBezTo>
                  <a:pt x="192" y="11"/>
                  <a:pt x="192" y="11"/>
                  <a:pt x="192" y="11"/>
                </a:cubicBezTo>
                <a:cubicBezTo>
                  <a:pt x="165" y="9"/>
                  <a:pt x="165" y="9"/>
                  <a:pt x="165" y="9"/>
                </a:cubicBezTo>
                <a:cubicBezTo>
                  <a:pt x="169" y="17"/>
                  <a:pt x="169" y="17"/>
                  <a:pt x="169" y="17"/>
                </a:cubicBezTo>
                <a:cubicBezTo>
                  <a:pt x="128" y="42"/>
                  <a:pt x="82" y="60"/>
                  <a:pt x="33" y="69"/>
                </a:cubicBezTo>
                <a:lnTo>
                  <a:pt x="35" y="79"/>
                </a:lnTo>
                <a:close/>
                <a:moveTo>
                  <a:pt x="234" y="183"/>
                </a:moveTo>
                <a:cubicBezTo>
                  <a:pt x="210" y="169"/>
                  <a:pt x="210" y="169"/>
                  <a:pt x="210" y="169"/>
                </a:cubicBezTo>
                <a:cubicBezTo>
                  <a:pt x="210" y="177"/>
                  <a:pt x="210" y="177"/>
                  <a:pt x="210" y="177"/>
                </a:cubicBezTo>
                <a:cubicBezTo>
                  <a:pt x="19" y="177"/>
                  <a:pt x="19" y="177"/>
                  <a:pt x="19" y="177"/>
                </a:cubicBezTo>
                <a:cubicBezTo>
                  <a:pt x="19" y="24"/>
                  <a:pt x="19" y="24"/>
                  <a:pt x="19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77"/>
                  <a:pt x="8" y="177"/>
                  <a:pt x="8" y="177"/>
                </a:cubicBezTo>
                <a:cubicBezTo>
                  <a:pt x="8" y="183"/>
                  <a:pt x="8" y="183"/>
                  <a:pt x="8" y="183"/>
                </a:cubicBezTo>
                <a:cubicBezTo>
                  <a:pt x="8" y="188"/>
                  <a:pt x="8" y="188"/>
                  <a:pt x="8" y="188"/>
                </a:cubicBezTo>
                <a:cubicBezTo>
                  <a:pt x="210" y="188"/>
                  <a:pt x="210" y="188"/>
                  <a:pt x="210" y="188"/>
                </a:cubicBezTo>
                <a:cubicBezTo>
                  <a:pt x="210" y="196"/>
                  <a:pt x="210" y="196"/>
                  <a:pt x="210" y="196"/>
                </a:cubicBezTo>
                <a:lnTo>
                  <a:pt x="234" y="1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4"/>
          <p:cNvSpPr/>
          <p:nvPr/>
        </p:nvSpPr>
        <p:spPr>
          <a:xfrm>
            <a:off x="4314825" y="3793331"/>
            <a:ext cx="608409" cy="547688"/>
          </a:xfrm>
          <a:custGeom>
            <a:avLst/>
            <a:gdLst/>
            <a:ahLst/>
            <a:cxnLst/>
            <a:rect l="l" t="t" r="r" b="b"/>
            <a:pathLst>
              <a:path w="208" h="187" extrusionOk="0">
                <a:moveTo>
                  <a:pt x="142" y="25"/>
                </a:moveTo>
                <a:cubicBezTo>
                  <a:pt x="129" y="25"/>
                  <a:pt x="129" y="25"/>
                  <a:pt x="129" y="25"/>
                </a:cubicBezTo>
                <a:cubicBezTo>
                  <a:pt x="128" y="18"/>
                  <a:pt x="123" y="12"/>
                  <a:pt x="116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86" y="12"/>
                  <a:pt x="80" y="18"/>
                  <a:pt x="79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11"/>
                  <a:pt x="77" y="0"/>
                  <a:pt x="8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31" y="0"/>
                  <a:pt x="141" y="11"/>
                  <a:pt x="142" y="25"/>
                </a:cubicBezTo>
                <a:close/>
                <a:moveTo>
                  <a:pt x="32" y="104"/>
                </a:moveTo>
                <a:cubicBezTo>
                  <a:pt x="84" y="104"/>
                  <a:pt x="84" y="104"/>
                  <a:pt x="84" y="104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1"/>
                  <a:pt x="89" y="87"/>
                  <a:pt x="94" y="87"/>
                </a:cubicBezTo>
                <a:cubicBezTo>
                  <a:pt x="114" y="87"/>
                  <a:pt x="114" y="87"/>
                  <a:pt x="114" y="87"/>
                </a:cubicBezTo>
                <a:cubicBezTo>
                  <a:pt x="120" y="87"/>
                  <a:pt x="124" y="91"/>
                  <a:pt x="124" y="97"/>
                </a:cubicBezTo>
                <a:cubicBezTo>
                  <a:pt x="124" y="104"/>
                  <a:pt x="124" y="104"/>
                  <a:pt x="124" y="104"/>
                </a:cubicBezTo>
                <a:cubicBezTo>
                  <a:pt x="177" y="104"/>
                  <a:pt x="177" y="104"/>
                  <a:pt x="177" y="104"/>
                </a:cubicBezTo>
                <a:cubicBezTo>
                  <a:pt x="192" y="104"/>
                  <a:pt x="206" y="91"/>
                  <a:pt x="208" y="75"/>
                </a:cubicBezTo>
                <a:cubicBezTo>
                  <a:pt x="208" y="58"/>
                  <a:pt x="208" y="58"/>
                  <a:pt x="208" y="58"/>
                </a:cubicBezTo>
                <a:cubicBezTo>
                  <a:pt x="208" y="43"/>
                  <a:pt x="197" y="31"/>
                  <a:pt x="184" y="31"/>
                </a:cubicBezTo>
                <a:cubicBezTo>
                  <a:pt x="172" y="31"/>
                  <a:pt x="172" y="31"/>
                  <a:pt x="172" y="31"/>
                </a:cubicBezTo>
                <a:cubicBezTo>
                  <a:pt x="167" y="31"/>
                  <a:pt x="167" y="31"/>
                  <a:pt x="167" y="31"/>
                </a:cubicBezTo>
                <a:cubicBezTo>
                  <a:pt x="158" y="31"/>
                  <a:pt x="158" y="31"/>
                  <a:pt x="158" y="31"/>
                </a:cubicBezTo>
                <a:cubicBezTo>
                  <a:pt x="149" y="31"/>
                  <a:pt x="149" y="31"/>
                  <a:pt x="149" y="31"/>
                </a:cubicBezTo>
                <a:cubicBezTo>
                  <a:pt x="143" y="31"/>
                  <a:pt x="143" y="31"/>
                  <a:pt x="143" y="31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11" y="31"/>
                  <a:pt x="0" y="43"/>
                  <a:pt x="0" y="58"/>
                </a:cubicBezTo>
                <a:cubicBezTo>
                  <a:pt x="0" y="75"/>
                  <a:pt x="0" y="75"/>
                  <a:pt x="0" y="75"/>
                </a:cubicBezTo>
                <a:cubicBezTo>
                  <a:pt x="3" y="91"/>
                  <a:pt x="16" y="104"/>
                  <a:pt x="32" y="104"/>
                </a:cubicBezTo>
                <a:close/>
                <a:moveTo>
                  <a:pt x="177" y="113"/>
                </a:moveTo>
                <a:cubicBezTo>
                  <a:pt x="124" y="113"/>
                  <a:pt x="124" y="113"/>
                  <a:pt x="124" y="113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26"/>
                  <a:pt x="120" y="131"/>
                  <a:pt x="114" y="131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89" y="131"/>
                  <a:pt x="84" y="126"/>
                  <a:pt x="84" y="120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32" y="113"/>
                  <a:pt x="32" y="113"/>
                  <a:pt x="32" y="113"/>
                </a:cubicBezTo>
                <a:cubicBezTo>
                  <a:pt x="19" y="113"/>
                  <a:pt x="7" y="106"/>
                  <a:pt x="0" y="95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5"/>
                  <a:pt x="11" y="187"/>
                  <a:pt x="24" y="187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40" y="187"/>
                  <a:pt x="40" y="187"/>
                  <a:pt x="40" y="187"/>
                </a:cubicBezTo>
                <a:cubicBezTo>
                  <a:pt x="49" y="187"/>
                  <a:pt x="49" y="187"/>
                  <a:pt x="49" y="187"/>
                </a:cubicBezTo>
                <a:cubicBezTo>
                  <a:pt x="158" y="187"/>
                  <a:pt x="158" y="187"/>
                  <a:pt x="158" y="187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72" y="187"/>
                  <a:pt x="172" y="187"/>
                  <a:pt x="172" y="187"/>
                </a:cubicBezTo>
                <a:cubicBezTo>
                  <a:pt x="184" y="187"/>
                  <a:pt x="184" y="187"/>
                  <a:pt x="184" y="187"/>
                </a:cubicBezTo>
                <a:cubicBezTo>
                  <a:pt x="197" y="187"/>
                  <a:pt x="208" y="175"/>
                  <a:pt x="208" y="159"/>
                </a:cubicBezTo>
                <a:cubicBezTo>
                  <a:pt x="208" y="95"/>
                  <a:pt x="208" y="95"/>
                  <a:pt x="208" y="95"/>
                </a:cubicBezTo>
                <a:cubicBezTo>
                  <a:pt x="201" y="106"/>
                  <a:pt x="190" y="113"/>
                  <a:pt x="177" y="113"/>
                </a:cubicBezTo>
                <a:close/>
                <a:moveTo>
                  <a:pt x="114" y="94"/>
                </a:moveTo>
                <a:cubicBezTo>
                  <a:pt x="94" y="94"/>
                  <a:pt x="94" y="94"/>
                  <a:pt x="94" y="94"/>
                </a:cubicBezTo>
                <a:cubicBezTo>
                  <a:pt x="93" y="94"/>
                  <a:pt x="91" y="96"/>
                  <a:pt x="91" y="98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91" y="106"/>
                  <a:pt x="91" y="106"/>
                  <a:pt x="91" y="106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91" y="120"/>
                  <a:pt x="91" y="120"/>
                  <a:pt x="91" y="120"/>
                </a:cubicBezTo>
                <a:cubicBezTo>
                  <a:pt x="91" y="122"/>
                  <a:pt x="93" y="123"/>
                  <a:pt x="94" y="123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6" y="123"/>
                  <a:pt x="117" y="122"/>
                  <a:pt x="117" y="120"/>
                </a:cubicBezTo>
                <a:cubicBezTo>
                  <a:pt x="117" y="115"/>
                  <a:pt x="117" y="115"/>
                  <a:pt x="117" y="115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7" y="96"/>
                  <a:pt x="116" y="94"/>
                  <a:pt x="114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850;p34">
            <a:extLst>
              <a:ext uri="{FF2B5EF4-FFF2-40B4-BE49-F238E27FC236}">
                <a16:creationId xmlns:a16="http://schemas.microsoft.com/office/drawing/2014/main" id="{4527C646-DDB8-42EB-8E0A-38086FF49531}"/>
              </a:ext>
            </a:extLst>
          </p:cNvPr>
          <p:cNvSpPr txBox="1"/>
          <p:nvPr/>
        </p:nvSpPr>
        <p:spPr>
          <a:xfrm>
            <a:off x="6360319" y="3163113"/>
            <a:ext cx="2604169" cy="167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C74F"/>
              </a:buClr>
              <a:buSzPts val="2500"/>
            </a:pPr>
            <a:r>
              <a:rPr lang="af-ZA" sz="2400" b="1" noProof="1">
                <a:solidFill>
                  <a:srgbClr val="C00000"/>
                </a:solidFill>
                <a:ea typeface="Open Sans SemiBold"/>
                <a:cs typeface="Open Sans SemiBold"/>
                <a:sym typeface="Open Sans SemiBold"/>
              </a:rPr>
              <a:t>Rumuskan Habit Implementation Plan yang Spesifik</a:t>
            </a:r>
            <a:endParaRPr lang="af-ZA" sz="1600" noProof="1">
              <a:solidFill>
                <a:srgbClr val="C00000"/>
              </a:solidFill>
            </a:endParaRPr>
          </a:p>
        </p:txBody>
      </p:sp>
      <p:sp>
        <p:nvSpPr>
          <p:cNvPr id="24" name="Google Shape;850;p34">
            <a:extLst>
              <a:ext uri="{FF2B5EF4-FFF2-40B4-BE49-F238E27FC236}">
                <a16:creationId xmlns:a16="http://schemas.microsoft.com/office/drawing/2014/main" id="{01120D31-D4E9-4A4B-B90F-88BD04E84F88}"/>
              </a:ext>
            </a:extLst>
          </p:cNvPr>
          <p:cNvSpPr txBox="1"/>
          <p:nvPr/>
        </p:nvSpPr>
        <p:spPr>
          <a:xfrm>
            <a:off x="390527" y="5156345"/>
            <a:ext cx="2604169" cy="117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C74F"/>
              </a:buClr>
              <a:buSzPts val="2500"/>
            </a:pPr>
            <a:r>
              <a:rPr lang="af-ZA" sz="2400" b="1" noProof="1">
                <a:solidFill>
                  <a:srgbClr val="C00000"/>
                </a:solidFill>
                <a:ea typeface="Open Sans SemiBold"/>
                <a:cs typeface="Open Sans SemiBold"/>
                <a:sym typeface="Open Sans SemiBold"/>
              </a:rPr>
              <a:t>Temukan Reward dan Sense of Progress</a:t>
            </a:r>
            <a:endParaRPr lang="af-ZA" sz="1600" noProof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89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196752"/>
            <a:ext cx="9144000" cy="3960440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95536" y="1484784"/>
            <a:ext cx="8496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q-AL" sz="6000" b="1" noProof="1">
                <a:solidFill>
                  <a:schemeClr val="bg2"/>
                </a:solidFill>
              </a:rPr>
              <a:t>Tahapan </a:t>
            </a:r>
            <a:r>
              <a:rPr lang="en-US" sz="6000" b="1" noProof="1">
                <a:solidFill>
                  <a:schemeClr val="bg2"/>
                </a:solidFill>
              </a:rPr>
              <a:t>3 : </a:t>
            </a:r>
          </a:p>
          <a:p>
            <a:r>
              <a:rPr lang="en-US" sz="6000" b="1" noProof="1">
                <a:solidFill>
                  <a:schemeClr val="bg2"/>
                </a:solidFill>
              </a:rPr>
              <a:t>Temukan Reward</a:t>
            </a:r>
            <a:endParaRPr lang="sq-AL" sz="6000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39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FC3E1-475B-440C-9B7E-55E995F13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5" y="1340768"/>
            <a:ext cx="9176955" cy="5517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02F73-B566-4257-A924-AAF35BAD1B0C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7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Temukan Reward</a:t>
            </a:r>
            <a:endParaRPr lang="af-ZA" sz="4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977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83EFBC-0AD5-414A-B0AE-B6A2D4BE4EA8}"/>
              </a:ext>
            </a:extLst>
          </p:cNvPr>
          <p:cNvSpPr/>
          <p:nvPr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Temukan REWARD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533926" y="1340768"/>
            <a:ext cx="82089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noProof="1">
                <a:solidFill>
                  <a:schemeClr val="bg1"/>
                </a:solidFill>
              </a:rPr>
              <a:t>Reward maknanya Anda merasakan manfaat setelah melakukan habit yang Anda jalani.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noProof="1">
                <a:solidFill>
                  <a:schemeClr val="bg1"/>
                </a:solidFill>
              </a:rPr>
              <a:t>Contoh reward :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noProof="1">
                <a:solidFill>
                  <a:schemeClr val="bg1"/>
                </a:solidFill>
              </a:rPr>
              <a:t>Merasa segar dan bugar tubuhnya setelah melakukan habit olahraga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noProof="1">
                <a:solidFill>
                  <a:schemeClr val="bg1"/>
                </a:solidFill>
              </a:rPr>
              <a:t>Merasa makin luas pengetahuannya setelah menjalani habit membaca</a:t>
            </a:r>
            <a:endParaRPr lang="sq-AL" sz="32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86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83EFBC-0AD5-414A-B0AE-B6A2D4BE4EA8}"/>
              </a:ext>
            </a:extLst>
          </p:cNvPr>
          <p:cNvSpPr/>
          <p:nvPr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Temukan REWARD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251520" y="1484784"/>
            <a:ext cx="8208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noProof="1">
                <a:solidFill>
                  <a:schemeClr val="bg1"/>
                </a:solidFill>
              </a:rPr>
              <a:t>Contoh reward lainnya: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noProof="1">
                <a:solidFill>
                  <a:schemeClr val="bg1"/>
                </a:solidFill>
              </a:rPr>
              <a:t>Merasa makin trampil setelah menjalani habit belajar tentang sebuah skills baru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noProof="1">
                <a:solidFill>
                  <a:schemeClr val="bg1"/>
                </a:solidFill>
              </a:rPr>
              <a:t>Merasakan sense of achievement (perasaan lega karena sukses melakukan habit; semacam perasaan mission accomplished, misi telah berhasil dilakukan dengan tuntas)</a:t>
            </a:r>
            <a:endParaRPr lang="sq-AL" sz="32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92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83EFBC-0AD5-414A-B0AE-B6A2D4BE4EA8}"/>
              </a:ext>
            </a:extLst>
          </p:cNvPr>
          <p:cNvSpPr/>
          <p:nvPr/>
        </p:nvSpPr>
        <p:spPr>
          <a:xfrm>
            <a:off x="0" y="1125954"/>
            <a:ext cx="9144000" cy="57332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Temukan REWARD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289792" y="1268760"/>
            <a:ext cx="88924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noProof="1">
                <a:solidFill>
                  <a:schemeClr val="bg1"/>
                </a:solidFill>
              </a:rPr>
              <a:t>Contoh reward lainnya lagi :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noProof="1">
                <a:solidFill>
                  <a:schemeClr val="bg1"/>
                </a:solidFill>
              </a:rPr>
              <a:t>Merasa pikiran tentang dan tentram setelah melakukan habit meditasi/tafakur/dzikr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noProof="1">
                <a:solidFill>
                  <a:schemeClr val="bg1"/>
                </a:solidFill>
              </a:rPr>
              <a:t>Merasa kehidupan finansial makin baik setelah menjalani habit melakukan investasi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noProof="1">
                <a:solidFill>
                  <a:schemeClr val="bg1"/>
                </a:solidFill>
              </a:rPr>
              <a:t>Merasa makin happy setelah menjalani habit berbuat kebaikan (studi menunjukkan : kebiasaan melakukan perbuatan baik memang membuat jiwa kita makin bahagia()</a:t>
            </a:r>
            <a:endParaRPr lang="sq-AL" sz="32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054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539552" y="1843950"/>
            <a:ext cx="831815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000" noProof="1">
                <a:solidFill>
                  <a:schemeClr val="bg1"/>
                </a:solidFill>
              </a:rPr>
              <a:t>Keberhasilan kita menemukan REWARD setelah kita melakukan habit, akan membuat kita terus termotivasi untuk menjalani habit itu dengan konsisten. </a:t>
            </a:r>
            <a:endParaRPr lang="sq-AL" sz="4000" b="1" u="sng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316041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odhia Antariksa\Documents\Project ONLINE\Blog Strategi\z - IMAGE\z lar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66623" cy="61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 Habit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66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36525"/>
            <a:ext cx="9144000" cy="432672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60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163" y="1484784"/>
            <a:ext cx="8603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Strategi untuk Mendukung Keberhasilan Membangun Good Habits</a:t>
            </a:r>
            <a:endParaRPr lang="af-ZA" sz="6000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581129"/>
            <a:ext cx="9144000" cy="22688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3370543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03B24-8AFA-4272-A667-168815896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527"/>
            <a:ext cx="9036496" cy="6020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34746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7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Modifikasi Situasi</a:t>
            </a:r>
            <a:endParaRPr lang="af-ZA" sz="4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72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320456"/>
            <a:ext cx="8318158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5400" noProof="1">
                <a:solidFill>
                  <a:schemeClr val="bg1"/>
                </a:solidFill>
              </a:rPr>
              <a:t>Ubah situasi (konteks) sekitar sehingga kita </a:t>
            </a:r>
            <a:r>
              <a:rPr lang="en-US" sz="54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MUDAH menjalankan GOOD HABITS</a:t>
            </a:r>
            <a:r>
              <a:rPr lang="en-US" sz="5400" noProof="1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54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Sebaliknya : </a:t>
            </a:r>
            <a:r>
              <a:rPr lang="en-US" sz="5400" noProof="1">
                <a:solidFill>
                  <a:schemeClr val="bg1"/>
                </a:solidFill>
              </a:rPr>
              <a:t>ubah situasi sekitar agar kita </a:t>
            </a:r>
            <a:r>
              <a:rPr lang="en-US" sz="54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SULIT menjalankan BAD HABITS. </a:t>
            </a:r>
            <a:endParaRPr lang="sq-AL" sz="5400" b="1" u="sng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502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320456"/>
            <a:ext cx="83181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chemeClr val="bg1"/>
                </a:solidFill>
              </a:rPr>
              <a:t>Contoh : dekatkan makanan dan minuman sehat (misal aneka buah dan air mineral di dekat jangkauan tangan dan mata kita; agar kita mudah untuk mengambil dan memakannya atau meminumnya). </a:t>
            </a:r>
            <a:endParaRPr lang="sq-AL" sz="4800" b="1" u="sng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379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320456"/>
            <a:ext cx="83181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chemeClr val="bg1"/>
                </a:solidFill>
              </a:rPr>
              <a:t>Sebaliknya, jauhkan aneka makanan kurang sehat (donat, gorengan, aneka junk snack atau minuman padat gula) dari jangkauan mata dan tangan kita; agar kita tidak mudah tergoda untuk mencaploknya. </a:t>
            </a:r>
            <a:endParaRPr lang="sq-AL" sz="4800" b="1" u="sng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119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34746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7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Modifikasi Situasi</a:t>
            </a:r>
            <a:endParaRPr lang="af-ZA" sz="4400" b="1" noProof="1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8D6E4-CA20-4D32-B516-DC00EE25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78" y="1321723"/>
            <a:ext cx="9166623" cy="55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20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Rumuskan </a:t>
            </a:r>
            <a:r>
              <a:rPr lang="en-US" sz="48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modifikasi </a:t>
            </a:r>
          </a:p>
          <a:p>
            <a:pPr algn="ctr"/>
            <a:r>
              <a:rPr lang="en-US" sz="48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situasi sekitar Anda untuk memudahkan pelaksanaan </a:t>
            </a:r>
          </a:p>
          <a:p>
            <a:pPr algn="ctr"/>
            <a:r>
              <a:rPr lang="en-US" sz="48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habit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Action Plan #3 :</a:t>
            </a:r>
            <a:endParaRPr lang="sq-AL" sz="6000" b="1" dirty="0"/>
          </a:p>
        </p:txBody>
      </p:sp>
    </p:spTree>
    <p:extLst>
      <p:ext uri="{BB962C8B-B14F-4D97-AF65-F5344CB8AC3E}">
        <p14:creationId xmlns:p14="http://schemas.microsoft.com/office/powerpoint/2010/main" val="2235426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noProof="1">
                <a:solidFill>
                  <a:schemeClr val="bg1"/>
                </a:solidFill>
              </a:rPr>
              <a:t>Saya akan menyiapkan air mineral satu liter di meja kerja saya.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7643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6000" b="1" noProof="1"/>
              <a:t>Contoh Action Plan #3 :</a:t>
            </a:r>
          </a:p>
        </p:txBody>
      </p:sp>
    </p:spTree>
    <p:extLst>
      <p:ext uri="{BB962C8B-B14F-4D97-AF65-F5344CB8AC3E}">
        <p14:creationId xmlns:p14="http://schemas.microsoft.com/office/powerpoint/2010/main" val="306587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296743" y="1602077"/>
            <a:ext cx="83181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noProof="1">
                <a:solidFill>
                  <a:schemeClr val="bg1"/>
                </a:solidFill>
              </a:rPr>
              <a:t>Saya akan men-silent dan mematikan notifikasi hape selama saya bekerja menyelesaikan laporan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7643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6000" b="1" noProof="1"/>
              <a:t>Contoh Action Plan #3 :</a:t>
            </a:r>
          </a:p>
        </p:txBody>
      </p:sp>
    </p:spTree>
    <p:extLst>
      <p:ext uri="{BB962C8B-B14F-4D97-AF65-F5344CB8AC3E}">
        <p14:creationId xmlns:p14="http://schemas.microsoft.com/office/powerpoint/2010/main" val="286081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7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Modifikasi Pergaulan</a:t>
            </a:r>
            <a:endParaRPr lang="af-ZA" sz="44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A4018-61F9-4DEB-B113-E745BC7F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194128"/>
            <a:ext cx="8424936" cy="56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Reading Habit</a:t>
            </a:r>
            <a:endParaRPr lang="id-ID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47FAE-2E4A-482C-A2E2-171127D56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009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63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70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5133" y="260648"/>
            <a:ext cx="8529355" cy="54168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800" b="1" u="sng" dirty="0">
                <a:solidFill>
                  <a:schemeClr val="bg1"/>
                </a:solidFill>
              </a:rPr>
              <a:t>Pilih Teman yang Punya Good Habits.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d-ID" sz="4800" dirty="0">
                <a:solidFill>
                  <a:schemeClr val="bg1"/>
                </a:solidFill>
              </a:rPr>
              <a:t>Pilihlah teman yang mempunya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id-ID" sz="4800" dirty="0">
                <a:solidFill>
                  <a:schemeClr val="bg1"/>
                </a:solidFill>
              </a:rPr>
              <a:t> habit yang ingin Anda bangun. Misal Anda ingin rajin olahraga, maka bertemanlah dengan orang-orang yang suka olahraga. </a:t>
            </a:r>
            <a:endParaRPr lang="id-ID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71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247785"/>
            <a:ext cx="8529355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sq-AL" sz="4800" noProof="1">
                <a:solidFill>
                  <a:schemeClr val="bg1"/>
                </a:solidFill>
              </a:rPr>
              <a:t>Studi menunjukkan perilaku teman-teman di sekitar kita itu akan memberikan pengaruh yang cukup besar pada pembentukan perilaku diri kita</a:t>
            </a:r>
            <a:r>
              <a:rPr lang="en-US" sz="4800" noProof="1">
                <a:solidFill>
                  <a:schemeClr val="bg1"/>
                </a:solidFill>
              </a:rPr>
              <a:t>.</a:t>
            </a:r>
            <a:endParaRPr lang="sq-AL" sz="44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0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72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322" y="908720"/>
            <a:ext cx="8529355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800" noProof="1">
                <a:solidFill>
                  <a:schemeClr val="bg1"/>
                </a:solidFill>
              </a:rPr>
              <a:t>Misal : saat gowes dengan teman-teman komunitas, banyak yang pakai sepeda mahal; lalu akhirnya kita juga terpengaruh untuk beli sepeda mahal.</a:t>
            </a:r>
            <a:endParaRPr lang="sq-AL" sz="44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95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73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322" y="908720"/>
            <a:ext cx="8529355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800" noProof="1">
                <a:solidFill>
                  <a:schemeClr val="bg1"/>
                </a:solidFill>
              </a:rPr>
              <a:t>Contoh lain : jika kita punya teman yang hobi makan dan ngemil, maka kemungkinan kita juga akan terpengaruh untuk melakukan hal yang sama. </a:t>
            </a:r>
            <a:endParaRPr lang="sq-AL" sz="44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5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2DD9C-8B23-46F6-8DD5-EDCFD3BA1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326"/>
            <a:ext cx="9178655" cy="624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66443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Tumbuhkan Self-Identity </a:t>
            </a:r>
          </a:p>
          <a:p>
            <a:pPr algn="ctr">
              <a:lnSpc>
                <a:spcPts val="6100"/>
              </a:lnSpc>
            </a:pPr>
            <a:r>
              <a:rPr lang="af-ZA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yang Positif</a:t>
            </a:r>
            <a:endParaRPr lang="af-ZA" sz="32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95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320456"/>
            <a:ext cx="831815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chemeClr val="bg1"/>
                </a:solidFill>
              </a:rPr>
              <a:t>Self-identity adalah sejenis identitas-diri yang Anda sematkan dalam diri Anda sendiri.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chemeClr val="bg1"/>
                </a:solidFill>
              </a:rPr>
              <a:t>Misal : “saya adalah orang yang tekun dan konsisten”. 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chemeClr val="bg1"/>
                </a:solidFill>
              </a:rPr>
              <a:t>Atau “saya orang yang gigih menumbuhkan good habit”. </a:t>
            </a:r>
            <a:endParaRPr lang="sq-AL" sz="44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4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1628800"/>
            <a:ext cx="83181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chemeClr val="bg1"/>
                </a:solidFill>
              </a:rPr>
              <a:t>Identitas-diri yang positif akan membantu Anda untuk benar-benar melakukan habit nyata dengan lebih sukses. </a:t>
            </a:r>
            <a:endParaRPr lang="sq-AL" sz="44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101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072BD0-5FE0-4CF9-9AA9-D41894451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6" y="-9128"/>
            <a:ext cx="8557169" cy="6867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446550"/>
          </a:xfrm>
          <a:prstGeom prst="rect">
            <a:avLst/>
          </a:prstGeom>
          <a:solidFill>
            <a:srgbClr val="990033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Self-Image yang Negatif </a:t>
            </a:r>
          </a:p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akan Hambat Penerapan Good Habits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521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320456"/>
            <a:ext cx="831815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chemeClr val="bg1"/>
                </a:solidFill>
              </a:rPr>
              <a:t>Contoh identitas-diri yang negatif: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chemeClr val="bg1"/>
                </a:solidFill>
              </a:rPr>
              <a:t>“Saya orang yang malas”. Atau “saya orang yang mudah menyerah”. Atau “Saya memang tidak punya disiplin-diri yang bagus”. 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endParaRPr lang="sq-AL" sz="44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57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320456"/>
            <a:ext cx="831815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chemeClr val="bg1"/>
                </a:solidFill>
              </a:rPr>
              <a:t>Identitas-diri yang negatif akan menghambat pembentukan good habit. Sebab gambaran diri yang negatif itu seolah akan menjadi pembenaran saat Anda benar-benar berhenti di tengah jalan. Gambaran-diri yang negatif itu akan benar-benar menjadi realitas. </a:t>
            </a:r>
            <a:endParaRPr lang="sq-AL" sz="44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64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9BC60-26CD-4F36-AE26-3D89E95A3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3" y="751800"/>
            <a:ext cx="9166622" cy="610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Self-Learning Habit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3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E57B6-87C0-4A5E-8001-DB07D437A0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" y="212691"/>
            <a:ext cx="9144000" cy="665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Habit Tracking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02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154709"/>
            <a:ext cx="8318158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chemeClr val="bg1"/>
                </a:solidFill>
              </a:rPr>
              <a:t>Habit Tracking berguna untuk memonitor progress Anda dalam menjalankan habit secara konsisten. 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chemeClr val="bg1"/>
                </a:solidFill>
              </a:rPr>
              <a:t>Habit tracking juga membantu kita untuk melakukan improvement plan, saat kita ternyata masih belum tekun melakukan habit sesuai jadwal. </a:t>
            </a:r>
            <a:endParaRPr lang="sq-AL" sz="44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374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78060"/>
            <a:ext cx="9144000" cy="188518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82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692" y="2615900"/>
            <a:ext cx="7536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</a:rPr>
              <a:t>Strategi Mengeliminasi Bad Habits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0" y="0"/>
            <a:ext cx="9144000" cy="234888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8254529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320456"/>
            <a:ext cx="831815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5400" b="1" u="sng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Habits Paradox :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Saat Anda sukses membangun good habits, maka bad habits Anda akan lenyap dengan sendirinya</a:t>
            </a:r>
            <a:endParaRPr lang="sq-AL" sz="6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836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320456"/>
            <a:ext cx="83181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chemeClr val="bg1"/>
                </a:solidFill>
              </a:rPr>
              <a:t>Contoh : saat Anda sukses membangun habit membaca buku, maka bad habit scroll-secroll hape tanpa tujuan jelas akan berkurang dengan sendirinya.</a:t>
            </a:r>
            <a:endParaRPr lang="sq-AL" sz="4800" b="1" u="sng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37129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320456"/>
            <a:ext cx="8318158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600" noProof="1">
                <a:solidFill>
                  <a:schemeClr val="bg1"/>
                </a:solidFill>
              </a:rPr>
              <a:t>Contoh lain : saat Anda rajin olahraga (good habit), maka kebiasaan Anda untuk makan junk foods dan minum junk drinks akan berkurang dengan sendirinya. 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600" noProof="1">
                <a:solidFill>
                  <a:schemeClr val="bg1"/>
                </a:solidFill>
              </a:rPr>
              <a:t>Studi bahkan menunjukkan saat Anda punya habit olahraga, maka Anda akan lebih disiplin dalam mengelola keuangan Anda (jadi bad habit boros belanja akan hilang dengan sendirinya). </a:t>
            </a:r>
            <a:endParaRPr lang="sq-AL" sz="3600" b="1" u="sng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2807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4565C-8215-4565-A5A3-3F83046F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" y="1701592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Identifikasi Trigger </a:t>
            </a:r>
          </a:p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 Habits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289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154709"/>
            <a:ext cx="831815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chemeClr val="bg1"/>
                </a:solidFill>
              </a:rPr>
              <a:t>Identifikasi trigger yang memicu munculnya bad habits :</a:t>
            </a:r>
          </a:p>
          <a:p>
            <a:pPr marL="571500" indent="-571500">
              <a:buFontTx/>
              <a:buChar char="-"/>
            </a:pPr>
            <a:r>
              <a:rPr lang="en-US" sz="4800" noProof="1">
                <a:solidFill>
                  <a:schemeClr val="bg1"/>
                </a:solidFill>
              </a:rPr>
              <a:t>Trigger waktu</a:t>
            </a:r>
          </a:p>
          <a:p>
            <a:pPr marL="571500" indent="-571500">
              <a:buFontTx/>
              <a:buChar char="-"/>
            </a:pPr>
            <a:r>
              <a:rPr lang="en-US" sz="4800" noProof="1">
                <a:solidFill>
                  <a:schemeClr val="bg1"/>
                </a:solidFill>
              </a:rPr>
              <a:t>Trigger lokasi/situasi sekitar</a:t>
            </a:r>
          </a:p>
          <a:p>
            <a:pPr marL="571500" indent="-571500">
              <a:buFontTx/>
              <a:buChar char="-"/>
            </a:pPr>
            <a:r>
              <a:rPr lang="en-US" sz="4800" noProof="1">
                <a:solidFill>
                  <a:schemeClr val="bg1"/>
                </a:solidFill>
              </a:rPr>
              <a:t>Trigger orang sekitar</a:t>
            </a:r>
          </a:p>
          <a:p>
            <a:pPr marL="571500" indent="-571500">
              <a:buFontTx/>
              <a:buChar char="-"/>
            </a:pPr>
            <a:r>
              <a:rPr lang="en-US" sz="4800" noProof="1">
                <a:solidFill>
                  <a:schemeClr val="bg1"/>
                </a:solidFill>
              </a:rPr>
              <a:t>Trigger kejadian sebelumnya</a:t>
            </a:r>
          </a:p>
          <a:p>
            <a:pPr marL="571500" indent="-571500">
              <a:buFontTx/>
              <a:buChar char="-"/>
            </a:pPr>
            <a:r>
              <a:rPr lang="en-US" sz="4800" noProof="1">
                <a:solidFill>
                  <a:schemeClr val="bg1"/>
                </a:solidFill>
              </a:rPr>
              <a:t>Trigger perasaan kita</a:t>
            </a:r>
            <a:endParaRPr lang="sq-AL" sz="48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3924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D882AD-22B3-48CF-907C-C2F0B6C24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727"/>
            <a:ext cx="9144000" cy="5403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Rumuskan Habit Plan untuk Eliminasi Bad Habits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195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16632"/>
            <a:ext cx="8424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Implementation Plan untuk Eliminasi Bad Habit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539552" y="1594240"/>
            <a:ext cx="82089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Setiap selesai makan, saya akan makan buah dan mengunyah permen (alih-alih merokok seperti kebiasaan selama ini).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Setiap jam 10 saya akan minum air mineral sebanyak satu gelas (alih-alih membuat kopi sachet yang manis seperti kebiasaan selama ini)</a:t>
            </a:r>
          </a:p>
        </p:txBody>
      </p:sp>
    </p:spTree>
    <p:extLst>
      <p:ext uri="{BB962C8B-B14F-4D97-AF65-F5344CB8AC3E}">
        <p14:creationId xmlns:p14="http://schemas.microsoft.com/office/powerpoint/2010/main" val="328541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78060"/>
            <a:ext cx="9144000" cy="188518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9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692" y="2844799"/>
            <a:ext cx="7536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</a:rPr>
              <a:t>3 Sampel BAD Habits</a:t>
            </a:r>
            <a:endParaRPr lang="af-ZA" sz="6000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B700B-07E1-4882-B25A-E77918FB101A}"/>
              </a:ext>
            </a:extLst>
          </p:cNvPr>
          <p:cNvSpPr/>
          <p:nvPr/>
        </p:nvSpPr>
        <p:spPr>
          <a:xfrm>
            <a:off x="0" y="0"/>
            <a:ext cx="9144000" cy="23488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FCB0-036C-444D-BD88-C98878284ACA}"/>
              </a:ext>
            </a:extLst>
          </p:cNvPr>
          <p:cNvSpPr/>
          <p:nvPr/>
        </p:nvSpPr>
        <p:spPr>
          <a:xfrm>
            <a:off x="-10943" y="4692425"/>
            <a:ext cx="9144000" cy="21575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4191347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16632"/>
            <a:ext cx="8424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Implementation Plan untuk Eliminasi Bad Habit :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539552" y="1594240"/>
            <a:ext cx="820891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Setiap jam 9 malam saya akan membaca buku satu halaman dan lalu tidur; serta mematikan hape dan televisi (demi mengurangi habit begadang main hape atau nonton televisi)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Setiap pagi akhir pekan saya akan gowes ke berbagai tempat menarik (alih-alih seharian main hape sambil rebahan di kasur). </a:t>
            </a:r>
          </a:p>
        </p:txBody>
      </p:sp>
    </p:spTree>
    <p:extLst>
      <p:ext uri="{BB962C8B-B14F-4D97-AF65-F5344CB8AC3E}">
        <p14:creationId xmlns:p14="http://schemas.microsoft.com/office/powerpoint/2010/main" val="38651164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FB0162-E41E-456D-8732-A7B17AD9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Kenapa Gagal Membangun New Good Habits?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700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B52602-F89B-41C6-97DA-F69931D56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04" y="751796"/>
            <a:ext cx="9172704" cy="6093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q-AL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Gagal Merumuskan Habit Plan yang Spesifik</a:t>
            </a:r>
            <a:endParaRPr lang="sq-AL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9053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35F61-F7B6-4477-A316-EC98D968A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" y="762000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Menetapkan Target Action Awal yang Terlalu Sulit</a:t>
            </a:r>
            <a:endParaRPr lang="sq-AL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92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696CF6-F2B2-4DAE-BA57-19FBEE9C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806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212365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Tidak Mendesain Ulang Situasi / Konteks Sekitar agar Memudahkan Pelaksanan New Habits</a:t>
            </a:r>
            <a:endParaRPr lang="sq-AL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562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500570"/>
            <a:ext cx="9144000" cy="23574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95</a:t>
            </a:fld>
            <a:endParaRPr lang="af-Z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500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10" name="Rectangle 9"/>
          <p:cNvSpPr/>
          <p:nvPr/>
        </p:nvSpPr>
        <p:spPr>
          <a:xfrm>
            <a:off x="2915816" y="2780928"/>
            <a:ext cx="2891176" cy="662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id-ID" sz="6600" b="1" dirty="0">
                <a:solidFill>
                  <a:schemeClr val="accent3">
                    <a:lumMod val="50000"/>
                  </a:schemeClr>
                </a:solidFill>
              </a:rPr>
              <a:t>SELESAI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1880</Words>
  <Application>Microsoft Office PowerPoint</Application>
  <PresentationFormat>On-screen Show (4:3)</PresentationFormat>
  <Paragraphs>223</Paragraphs>
  <Slides>95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Montserrat</vt:lpstr>
      <vt:lpstr>Open Sans Semibold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erik rajapresentasi</cp:lastModifiedBy>
  <cp:revision>174</cp:revision>
  <dcterms:created xsi:type="dcterms:W3CDTF">2011-07-20T07:31:16Z</dcterms:created>
  <dcterms:modified xsi:type="dcterms:W3CDTF">2022-01-10T07:23:05Z</dcterms:modified>
</cp:coreProperties>
</file>